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4" r:id="rId13"/>
    <p:sldId id="26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B3D51896-8FFD-4797-ACB0-17492F072A87}" type="datetimeFigureOut">
              <a:rPr lang="en-GB" smtClean="0"/>
              <a:pPr>
                <a:defRPr/>
              </a:pPr>
              <a:t>09/05/2014</a:t>
            </a:fld>
            <a:endParaRPr lang="en-GB"/>
          </a:p>
        </p:txBody>
      </p:sp>
      <p:sp>
        <p:nvSpPr>
          <p:cNvPr id="2" name="Footer Placeholder 1"/>
          <p:cNvSpPr>
            <a:spLocks noGrp="1"/>
          </p:cNvSpPr>
          <p:nvPr>
            <p:ph type="ftr" sz="quarter" idx="11"/>
          </p:nvPr>
        </p:nvSpPr>
        <p:spPr/>
        <p:txBody>
          <a:bodyPr/>
          <a:lstStyle/>
          <a:p>
            <a:pPr>
              <a:defRPr/>
            </a:pPr>
            <a:endParaRPr lang="en-GB"/>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E81E281C-9B3B-4CAB-87C3-688A508EC99F}"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45EE333-81F5-409F-8FCF-BCE8420BEC62}" type="datetimeFigureOut">
              <a:rPr lang="en-GB" smtClean="0"/>
              <a:pPr>
                <a:defRPr/>
              </a:pPr>
              <a:t>09/05/2014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BD368B6C-7864-43C8-BFFA-8EA98A27A80A}"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4A5904F-18D0-4B18-A225-8DEE7377C126}" type="datetimeFigureOut">
              <a:rPr lang="en-GB" smtClean="0"/>
              <a:pPr>
                <a:defRPr/>
              </a:pPr>
              <a:t>09/05/2014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7893B83-6174-4CF6-BD10-D13543152C12}"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5672A968-0F7F-481B-92B0-8B77670C8FE5}" type="datetimeFigureOut">
              <a:rPr lang="en-GB" smtClean="0"/>
              <a:pPr>
                <a:defRPr/>
              </a:pPr>
              <a:t>09/05/2014</a:t>
            </a:fld>
            <a:endParaRPr lang="en-GB"/>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en-GB"/>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C1570163-5FCC-4CE1-9D2E-71B29C252CBA}"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0D02E93D-22A5-4E7F-B25A-E27805DFCECA}" type="datetimeFigureOut">
              <a:rPr lang="en-GB" smtClean="0"/>
              <a:pPr>
                <a:defRPr/>
              </a:pPr>
              <a:t>09/05/2014</a:t>
            </a:fld>
            <a:endParaRPr lang="en-GB"/>
          </a:p>
        </p:txBody>
      </p:sp>
      <p:sp>
        <p:nvSpPr>
          <p:cNvPr id="11" name="Footer Placeholder 10"/>
          <p:cNvSpPr>
            <a:spLocks noGrp="1"/>
          </p:cNvSpPr>
          <p:nvPr>
            <p:ph type="ftr" sz="quarter" idx="11"/>
          </p:nvPr>
        </p:nvSpPr>
        <p:spPr/>
        <p:txBody>
          <a:bodyPr/>
          <a:lstStyle/>
          <a:p>
            <a:pPr>
              <a:defRPr/>
            </a:pPr>
            <a:endParaRPr lang="en-GB"/>
          </a:p>
        </p:txBody>
      </p:sp>
      <p:sp>
        <p:nvSpPr>
          <p:cNvPr id="16" name="Slide Number Placeholder 15"/>
          <p:cNvSpPr>
            <a:spLocks noGrp="1"/>
          </p:cNvSpPr>
          <p:nvPr>
            <p:ph type="sldNum" sz="quarter" idx="12"/>
          </p:nvPr>
        </p:nvSpPr>
        <p:spPr/>
        <p:txBody>
          <a:bodyPr/>
          <a:lstStyle/>
          <a:p>
            <a:pPr>
              <a:defRPr/>
            </a:pPr>
            <a:fld id="{CEED2BB2-9487-4165-A0C4-1F7F7FCA8C8B}" type="slidenum">
              <a:rPr lang="en-GB" smtClean="0"/>
              <a:pPr>
                <a:defRPr/>
              </a:pPr>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32539D67-D669-440B-AAF2-E676F4CD7F23}" type="datetimeFigureOut">
              <a:rPr lang="en-GB" smtClean="0"/>
              <a:pPr>
                <a:defRPr/>
              </a:pPr>
              <a:t>09/05/2014</a:t>
            </a:fld>
            <a:endParaRPr lang="en-GB"/>
          </a:p>
        </p:txBody>
      </p:sp>
      <p:sp>
        <p:nvSpPr>
          <p:cNvPr id="10" name="Footer Placeholder 9"/>
          <p:cNvSpPr>
            <a:spLocks noGrp="1"/>
          </p:cNvSpPr>
          <p:nvPr>
            <p:ph type="ftr" sz="quarter" idx="11"/>
          </p:nvPr>
        </p:nvSpPr>
        <p:spPr/>
        <p:txBody>
          <a:bodyPr/>
          <a:lstStyle/>
          <a:p>
            <a:pPr>
              <a:defRPr/>
            </a:pPr>
            <a:endParaRPr lang="en-GB"/>
          </a:p>
        </p:txBody>
      </p:sp>
      <p:sp>
        <p:nvSpPr>
          <p:cNvPr id="31" name="Slide Number Placeholder 30"/>
          <p:cNvSpPr>
            <a:spLocks noGrp="1"/>
          </p:cNvSpPr>
          <p:nvPr>
            <p:ph type="sldNum" sz="quarter" idx="12"/>
          </p:nvPr>
        </p:nvSpPr>
        <p:spPr/>
        <p:txBody>
          <a:bodyPr/>
          <a:lstStyle/>
          <a:p>
            <a:pPr>
              <a:defRPr/>
            </a:pPr>
            <a:fld id="{5E951B00-E921-406F-991E-E76DE7C43AC3}"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F9872B17-FB6A-4797-A040-C664A1C54502}" type="datetimeFigureOut">
              <a:rPr lang="en-GB" smtClean="0"/>
              <a:pPr>
                <a:defRPr/>
              </a:pPr>
              <a:t>09/05/2014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229600" y="6477000"/>
            <a:ext cx="762000" cy="246888"/>
          </a:xfrm>
        </p:spPr>
        <p:txBody>
          <a:bodyPr/>
          <a:lstStyle/>
          <a:p>
            <a:pPr>
              <a:defRPr/>
            </a:pPr>
            <a:fld id="{7419A5B2-2F83-430B-B2B6-D496D777AF1A}" type="slidenum">
              <a:rPr lang="en-GB" smtClean="0"/>
              <a:pPr>
                <a:defRPr/>
              </a:pPr>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AC886279-5DCC-4FE7-B792-A9450893D6E8}" type="datetimeFigureOut">
              <a:rPr lang="en-GB" smtClean="0"/>
              <a:pPr>
                <a:defRPr/>
              </a:pPr>
              <a:t>09/05/2014</a:t>
            </a:fld>
            <a:endParaRPr lang="en-GB"/>
          </a:p>
        </p:txBody>
      </p:sp>
      <p:sp>
        <p:nvSpPr>
          <p:cNvPr id="21" name="Footer Placeholder 20"/>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787CA88-0EAD-4C7E-B3B3-566F18F9C6BB}"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58860B5-C9DF-494B-B783-64DD8B219A39}" type="datetimeFigureOut">
              <a:rPr lang="en-GB" smtClean="0"/>
              <a:pPr>
                <a:defRPr/>
              </a:pPr>
              <a:t>09/05/2014</a:t>
            </a:fld>
            <a:endParaRPr lang="en-GB"/>
          </a:p>
        </p:txBody>
      </p:sp>
      <p:sp>
        <p:nvSpPr>
          <p:cNvPr id="24" name="Footer Placeholder 23"/>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52CF497C-432C-4078-9BE2-0D718CA57079}"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2275722E-B9EB-4C20-B26A-890DC3B77052}" type="datetimeFigureOut">
              <a:rPr lang="en-GB" smtClean="0"/>
              <a:pPr>
                <a:defRPr/>
              </a:pPr>
              <a:t>09/05/2014</a:t>
            </a:fld>
            <a:endParaRPr lang="en-GB"/>
          </a:p>
        </p:txBody>
      </p:sp>
      <p:sp>
        <p:nvSpPr>
          <p:cNvPr id="29" name="Footer Placeholder 28"/>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78A685B-407C-4590-A25A-0435E70BD4DD}"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72B65485-5B1A-4CC5-A561-1C217421A9E8}" type="datetimeFigureOut">
              <a:rPr lang="en-GB" smtClean="0"/>
              <a:pPr>
                <a:defRPr/>
              </a:pPr>
              <a:t>09/05/2014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31" name="Slide Number Placeholder 30"/>
          <p:cNvSpPr>
            <a:spLocks noGrp="1"/>
          </p:cNvSpPr>
          <p:nvPr>
            <p:ph type="sldNum" sz="quarter" idx="12"/>
          </p:nvPr>
        </p:nvSpPr>
        <p:spPr/>
        <p:txBody>
          <a:bodyPr/>
          <a:lstStyle/>
          <a:p>
            <a:pPr>
              <a:defRPr/>
            </a:pPr>
            <a:fld id="{D6EC3782-357E-4B1D-BDF5-2EE8ED755D2D}" type="slidenum">
              <a:rPr lang="en-GB" smtClean="0"/>
              <a:pPr>
                <a:defRPr/>
              </a:pPr>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55F74942-E5E4-48B1-B66D-93A36C79EA88}" type="datetimeFigureOut">
              <a:rPr lang="en-GB" smtClean="0"/>
              <a:pPr>
                <a:defRPr/>
              </a:pPr>
              <a:t>09/05/2014</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F2F19A85-F3BF-4556-9635-88CC6EE039F1}" type="slidenum">
              <a:rPr lang="en-GB" smtClean="0"/>
              <a:pPr>
                <a:defRPr/>
              </a:pPr>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8" y="0"/>
            <a:ext cx="9125211" cy="671779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500" b="1" dirty="0"/>
              <a:t>Resources:</a:t>
            </a:r>
            <a:r>
              <a:rPr lang="en-US" sz="1500" dirty="0"/>
              <a:t> Some minerals like </a:t>
            </a:r>
            <a:r>
              <a:rPr lang="en-US" sz="1500" dirty="0" err="1"/>
              <a:t>sulphur</a:t>
            </a:r>
            <a:r>
              <a:rPr lang="en-US" sz="1500" dirty="0"/>
              <a:t> are located on the slopes of volcanoes. But also other minerals like the huge deposits of copper in the Atacama Desert, Chile are located near tectonically active areas and attract large numbers of people.</a:t>
            </a:r>
            <a:br>
              <a:rPr lang="en-US" sz="1500" dirty="0"/>
            </a:br>
            <a:endParaRPr lang="en-US" sz="1500" b="1" dirty="0" smtClean="0"/>
          </a:p>
          <a:p>
            <a:r>
              <a:rPr lang="en-US" sz="1500" b="1" dirty="0" smtClean="0"/>
              <a:t>Beauty</a:t>
            </a:r>
            <a:r>
              <a:rPr lang="en-US" sz="1500" b="1" dirty="0"/>
              <a:t>:</a:t>
            </a:r>
            <a:r>
              <a:rPr lang="en-US" sz="1500" dirty="0"/>
              <a:t> Volcanoes can be extremely beautiful to look at. Mount Fuji is a perfect volcano and stunning to look at so many people chose to live near it. When Mount St. Helen's volcano erupted some of the victims were people that refused to leave their houses because they loved the area so much.</a:t>
            </a:r>
            <a:br>
              <a:rPr lang="en-US" sz="1500" dirty="0"/>
            </a:br>
            <a:r>
              <a:rPr lang="en-US" sz="1500" dirty="0"/>
              <a:t/>
            </a:r>
            <a:br>
              <a:rPr lang="en-US" sz="1500" dirty="0"/>
            </a:br>
            <a:r>
              <a:rPr lang="en-US" sz="1500" b="1" dirty="0"/>
              <a:t>Friends and family (inertia):</a:t>
            </a:r>
            <a:r>
              <a:rPr lang="en-US" sz="1500" dirty="0"/>
              <a:t> Some families have lived in hazardous locations for generations. Their family homes and business are located in the area and people simply don't want to leave or possibly can't afford to leave.</a:t>
            </a:r>
            <a:br>
              <a:rPr lang="en-US" sz="1500" dirty="0"/>
            </a:br>
            <a:r>
              <a:rPr lang="en-US" sz="1500" dirty="0"/>
              <a:t/>
            </a:r>
            <a:br>
              <a:rPr lang="en-US" sz="1500" dirty="0"/>
            </a:br>
            <a:r>
              <a:rPr lang="en-US" sz="1500" b="1" dirty="0"/>
              <a:t>Employment:</a:t>
            </a:r>
            <a:r>
              <a:rPr lang="en-US" sz="1500" dirty="0"/>
              <a:t> Some hazardous areas offer good employment opportunities. For example many of the best tourist and fishing locations are found in coastal areas in the tropics e.g. the Caribbean, the Philippines and the Maldives. All three of these places are extremely vulnerable to hurricanes and flooding.</a:t>
            </a:r>
            <a:br>
              <a:rPr lang="en-US" sz="1500" dirty="0"/>
            </a:br>
            <a:r>
              <a:rPr lang="en-US" sz="1500" dirty="0"/>
              <a:t/>
            </a:r>
            <a:br>
              <a:rPr lang="en-US" sz="1500" dirty="0"/>
            </a:br>
            <a:r>
              <a:rPr lang="en-US" sz="1500" b="1" dirty="0"/>
              <a:t>Ignorance:</a:t>
            </a:r>
            <a:r>
              <a:rPr lang="en-US" sz="1500" dirty="0"/>
              <a:t> Some people are simply unaware that they are living in a hazardous area. If an earthquake or hurricane has not hit somewhere in recent history or a volcano has not erupted for many hundreds of years, then people forget or are unaware that they live near a potentially dangerous hazard.</a:t>
            </a:r>
            <a:br>
              <a:rPr lang="en-US" sz="1500" dirty="0"/>
            </a:br>
            <a:r>
              <a:rPr lang="en-US" sz="1500" dirty="0"/>
              <a:t/>
            </a:r>
            <a:br>
              <a:rPr lang="en-US" sz="1500" dirty="0"/>
            </a:br>
            <a:endParaRPr lang="en-US" sz="1500" dirty="0"/>
          </a:p>
        </p:txBody>
      </p:sp>
    </p:spTree>
    <p:extLst>
      <p:ext uri="{BB962C8B-B14F-4D97-AF65-F5344CB8AC3E}">
        <p14:creationId xmlns:p14="http://schemas.microsoft.com/office/powerpoint/2010/main" val="28482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86800" cy="4525963"/>
          </a:xfrm>
        </p:spPr>
        <p:txBody>
          <a:bodyPr>
            <a:noAutofit/>
          </a:bodyPr>
          <a:lstStyle/>
          <a:p>
            <a:r>
              <a:rPr lang="en-US" sz="1500" b="1" dirty="0"/>
              <a:t>Preparation:</a:t>
            </a:r>
            <a:r>
              <a:rPr lang="en-US" sz="1500" dirty="0"/>
              <a:t> Most countries now prepare their citizens much better for hazards. People are educated about how to protect their home, how to evacuate, etc. This preparation gives people the reassurance to live in hazardous areas.</a:t>
            </a:r>
            <a:r>
              <a:rPr lang="en-US" sz="1500" dirty="0"/>
              <a:t/>
            </a:r>
            <a:br>
              <a:rPr lang="en-US" sz="1500" dirty="0"/>
            </a:br>
            <a:r>
              <a:rPr lang="en-US" sz="1500" dirty="0"/>
              <a:t/>
            </a:r>
            <a:br>
              <a:rPr lang="en-US" sz="1500" dirty="0"/>
            </a:br>
            <a:r>
              <a:rPr lang="en-US" sz="1500" b="1" dirty="0"/>
              <a:t>Hazard Recurrence:</a:t>
            </a:r>
            <a:r>
              <a:rPr lang="en-US" sz="1500" dirty="0"/>
              <a:t> If some hazards don't occur very often, or certainly hazards of high magnitude don't happen very often then people will be prepared to take the risk. For example, on average only one </a:t>
            </a:r>
            <a:r>
              <a:rPr lang="en-US" sz="1500" dirty="0" err="1"/>
              <a:t>supervolcano</a:t>
            </a:r>
            <a:r>
              <a:rPr lang="en-US" sz="1500" dirty="0"/>
              <a:t> erupts every 10,000 years, so people are going to be happy to live near one, because the chances of it erupting during their lifetime is very low.</a:t>
            </a:r>
            <a:r>
              <a:rPr lang="en-US" sz="1500" dirty="0"/>
              <a:t/>
            </a:r>
            <a:br>
              <a:rPr lang="en-US" sz="1500" dirty="0"/>
            </a:br>
            <a:r>
              <a:rPr lang="en-US" sz="1500" dirty="0"/>
              <a:t/>
            </a:r>
            <a:br>
              <a:rPr lang="en-US" sz="1500" dirty="0"/>
            </a:br>
            <a:r>
              <a:rPr lang="en-US" sz="1500" b="1" dirty="0"/>
              <a:t>Building Design:</a:t>
            </a:r>
            <a:r>
              <a:rPr lang="en-US" sz="1500" dirty="0"/>
              <a:t> Because of improved building design people now feel more confident of living in hazardous areas. Buildings are now designed to withstand earthquakes, hurricanes, etc. Most countries also have pretty strict regulations when building new structures.</a:t>
            </a:r>
            <a:r>
              <a:rPr lang="en-US" sz="1500" dirty="0"/>
              <a:t/>
            </a:r>
            <a:br>
              <a:rPr lang="en-US" sz="1500" dirty="0"/>
            </a:br>
            <a:r>
              <a:rPr lang="en-US" sz="1500" dirty="0"/>
              <a:t/>
            </a:r>
            <a:br>
              <a:rPr lang="en-US" sz="1500" dirty="0"/>
            </a:br>
            <a:r>
              <a:rPr lang="en-US" sz="1500" b="1" dirty="0" err="1"/>
              <a:t>Defences</a:t>
            </a:r>
            <a:r>
              <a:rPr lang="en-US" sz="1500" b="1" dirty="0"/>
              <a:t>:</a:t>
            </a:r>
            <a:r>
              <a:rPr lang="en-US" sz="1500" dirty="0"/>
              <a:t> Many countries and regions have built </a:t>
            </a:r>
            <a:r>
              <a:rPr lang="en-US" sz="1500" dirty="0" err="1"/>
              <a:t>defences</a:t>
            </a:r>
            <a:r>
              <a:rPr lang="en-US" sz="1500" dirty="0"/>
              <a:t> to protect from hazards e.g. levees on rivers and sea walls along the coast. These </a:t>
            </a:r>
            <a:r>
              <a:rPr lang="en-US" sz="1500" dirty="0" err="1"/>
              <a:t>defences</a:t>
            </a:r>
            <a:r>
              <a:rPr lang="en-US" sz="1500" dirty="0"/>
              <a:t> give people greater confidence to live and work in known hazard zones.</a:t>
            </a:r>
            <a:r>
              <a:rPr lang="en-US" sz="1500" dirty="0"/>
              <a:t/>
            </a:r>
            <a:br>
              <a:rPr lang="en-US" sz="1500" dirty="0"/>
            </a:br>
            <a:r>
              <a:rPr lang="en-US" sz="1500" dirty="0"/>
              <a:t/>
            </a:r>
            <a:br>
              <a:rPr lang="en-US" sz="1500" dirty="0"/>
            </a:br>
            <a:r>
              <a:rPr lang="en-US" sz="1500" b="1" dirty="0"/>
              <a:t>Hazard Mapping:</a:t>
            </a:r>
            <a:r>
              <a:rPr lang="en-US" sz="1500" dirty="0"/>
              <a:t> Many countries now map their countries in terms of potential risk and exposure to hazards. Because people have been told to live in relatively safer (not totally safe) areas they are more confident about living near hazards</a:t>
            </a:r>
            <a:r>
              <a:rPr lang="en-US" sz="1500" dirty="0" smtClean="0"/>
              <a:t>.</a:t>
            </a:r>
          </a:p>
          <a:p>
            <a:endParaRPr lang="en-US" sz="1500" dirty="0"/>
          </a:p>
          <a:p>
            <a:r>
              <a:rPr lang="en-US" sz="1500" b="1" dirty="0"/>
              <a:t>Prediction:</a:t>
            </a:r>
            <a:r>
              <a:rPr lang="en-US" sz="1500" dirty="0"/>
              <a:t> More and more people are prepared to live in hazardous </a:t>
            </a:r>
            <a:r>
              <a:rPr lang="en-US" sz="1500" dirty="0" err="1"/>
              <a:t>ares</a:t>
            </a:r>
            <a:r>
              <a:rPr lang="en-US" sz="1500" dirty="0"/>
              <a:t> because they trust scientific prediction. They believe scientists will be able to predict flood events, volcanoes and hurricane and give them adequate warning to protect themselves and their property.</a:t>
            </a:r>
          </a:p>
          <a:p>
            <a:r>
              <a:rPr lang="en-US" sz="1500" dirty="0"/>
              <a:t/>
            </a:r>
            <a:br>
              <a:rPr lang="en-US" sz="1500" dirty="0"/>
            </a:br>
            <a:endParaRPr lang="en-US" sz="1500" dirty="0"/>
          </a:p>
        </p:txBody>
      </p:sp>
    </p:spTree>
    <p:extLst>
      <p:ext uri="{BB962C8B-B14F-4D97-AF65-F5344CB8AC3E}">
        <p14:creationId xmlns:p14="http://schemas.microsoft.com/office/powerpoint/2010/main" val="2430582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Tasks</a:t>
            </a:r>
          </a:p>
        </p:txBody>
      </p:sp>
      <p:sp>
        <p:nvSpPr>
          <p:cNvPr id="21506" name="Content Placeholder 2"/>
          <p:cNvSpPr>
            <a:spLocks noGrp="1"/>
          </p:cNvSpPr>
          <p:nvPr>
            <p:ph idx="1"/>
          </p:nvPr>
        </p:nvSpPr>
        <p:spPr/>
        <p:txBody>
          <a:bodyPr/>
          <a:lstStyle/>
          <a:p>
            <a:pPr marL="514350" indent="-514350" eaLnBrk="1" hangingPunct="1">
              <a:buFont typeface="Arial" charset="0"/>
              <a:buAutoNum type="arabicPeriod"/>
            </a:pPr>
            <a:r>
              <a:rPr lang="en-GB" smtClean="0"/>
              <a:t>Mt Pinatubo article. Why is this an example of a fatalistic approach? Were there any groups that didn’t share this approach?</a:t>
            </a:r>
          </a:p>
          <a:p>
            <a:pPr marL="514350" indent="-514350" eaLnBrk="1" hangingPunct="1">
              <a:buFont typeface="Arial" charset="0"/>
              <a:buAutoNum type="arabicPeriod"/>
            </a:pPr>
            <a:r>
              <a:rPr lang="en-GB" smtClean="0"/>
              <a:t>California article. List detailed reasons why people live there ( the benefits).</a:t>
            </a:r>
          </a:p>
          <a:p>
            <a:pPr marL="514350" indent="-514350" eaLnBrk="1" hangingPunct="1">
              <a:buFont typeface="Arial" charset="0"/>
              <a:buAutoNum type="arabicPeriod"/>
            </a:pPr>
            <a:r>
              <a:rPr lang="en-GB" smtClean="0"/>
              <a:t>Istanbul article. Explain how this project fits the adaptation approach.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GB" smtClean="0"/>
              <a:t>Application</a:t>
            </a:r>
          </a:p>
        </p:txBody>
      </p:sp>
      <p:sp>
        <p:nvSpPr>
          <p:cNvPr id="22530" name="Content Placeholder 2"/>
          <p:cNvSpPr>
            <a:spLocks noGrp="1"/>
          </p:cNvSpPr>
          <p:nvPr>
            <p:ph idx="1"/>
          </p:nvPr>
        </p:nvSpPr>
        <p:spPr/>
        <p:txBody>
          <a:bodyPr/>
          <a:lstStyle/>
          <a:p>
            <a:pPr eaLnBrk="1" hangingPunct="1"/>
            <a:r>
              <a:rPr lang="en-US" smtClean="0"/>
              <a:t>For each of your hazard case studies describe whether they show elements of fatalism, acceptance or adaption (or a combination of the three) approaches.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68313" y="2133600"/>
            <a:ext cx="8229600" cy="4525963"/>
          </a:xfrm>
        </p:spPr>
        <p:txBody>
          <a:bodyPr>
            <a:normAutofit/>
          </a:bodyPr>
          <a:lstStyle/>
          <a:p>
            <a:pPr eaLnBrk="1" hangingPunct="1"/>
            <a:r>
              <a:rPr lang="en-GB" sz="4000" dirty="0" smtClean="0"/>
              <a:t>Fatalistic Approach</a:t>
            </a:r>
          </a:p>
          <a:p>
            <a:pPr eaLnBrk="1" hangingPunct="1"/>
            <a:r>
              <a:rPr lang="en-GB" sz="4000" dirty="0" smtClean="0"/>
              <a:t>Acceptance Approach</a:t>
            </a:r>
          </a:p>
          <a:p>
            <a:pPr eaLnBrk="1" hangingPunct="1"/>
            <a:r>
              <a:rPr lang="en-GB" sz="4000" dirty="0" smtClean="0"/>
              <a:t>Adaptation Approach</a:t>
            </a:r>
          </a:p>
        </p:txBody>
      </p:sp>
      <p:sp>
        <p:nvSpPr>
          <p:cNvPr id="3" name="Title 2"/>
          <p:cNvSpPr>
            <a:spLocks noGrp="1"/>
          </p:cNvSpPr>
          <p:nvPr>
            <p:ph type="title"/>
          </p:nvPr>
        </p:nvSpPr>
        <p:spPr/>
        <p:txBody>
          <a:bodyPr>
            <a:normAutofit/>
          </a:bodyPr>
          <a:lstStyle/>
          <a:p>
            <a:r>
              <a:rPr lang="en-US" dirty="0" smtClean="0"/>
              <a:t>Why do people live near Hazards?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ts3.mm.bing.net/th?id=I5064583082804830&amp;pid=1.5"/>
          <p:cNvPicPr>
            <a:picLocks noChangeAspect="1" noChangeArrowheads="1"/>
          </p:cNvPicPr>
          <p:nvPr/>
        </p:nvPicPr>
        <p:blipFill>
          <a:blip r:embed="rId2"/>
          <a:srcRect/>
          <a:stretch>
            <a:fillRect/>
          </a:stretch>
        </p:blipFill>
        <p:spPr bwMode="auto">
          <a:xfrm>
            <a:off x="2051050" y="17463"/>
            <a:ext cx="4824413" cy="6827837"/>
          </a:xfrm>
          <a:prstGeom prst="rect">
            <a:avLst/>
          </a:prstGeom>
          <a:noFill/>
          <a:ln w="9525">
            <a:noFill/>
            <a:miter lim="800000"/>
            <a:headEnd/>
            <a:tailEnd/>
          </a:ln>
        </p:spPr>
      </p:pic>
      <p:sp>
        <p:nvSpPr>
          <p:cNvPr id="5" name="Rounded Rectangular Callout 4"/>
          <p:cNvSpPr/>
          <p:nvPr/>
        </p:nvSpPr>
        <p:spPr>
          <a:xfrm>
            <a:off x="5580063" y="981075"/>
            <a:ext cx="3168650" cy="1800225"/>
          </a:xfrm>
          <a:prstGeom prst="wedgeRoundRectCallout">
            <a:avLst>
              <a:gd name="adj1" fmla="val -86738"/>
              <a:gd name="adj2" fmla="val 7083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t>If it happens, it happens, and it’s all part of living in this area.</a:t>
            </a:r>
          </a:p>
        </p:txBody>
      </p:sp>
      <p:sp>
        <p:nvSpPr>
          <p:cNvPr id="6" name="Rectangle 5"/>
          <p:cNvSpPr/>
          <p:nvPr/>
        </p:nvSpPr>
        <p:spPr>
          <a:xfrm rot="16200000">
            <a:off x="-2659887" y="2969375"/>
            <a:ext cx="6602128"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FATALISTIC APPROACH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1403350" y="333375"/>
            <a:ext cx="7283450" cy="5792788"/>
          </a:xfrm>
        </p:spPr>
        <p:txBody>
          <a:bodyPr/>
          <a:lstStyle/>
          <a:p>
            <a:pPr eaLnBrk="1" hangingPunct="1"/>
            <a:r>
              <a:rPr lang="en-GB" smtClean="0"/>
              <a:t>“Russian Roulette”- an optimistic approach.</a:t>
            </a:r>
          </a:p>
          <a:p>
            <a:pPr eaLnBrk="1" hangingPunct="1"/>
            <a:r>
              <a:rPr lang="en-GB" smtClean="0"/>
              <a:t>Some communities would go as far as to say hazards are “God’s will”.</a:t>
            </a:r>
          </a:p>
          <a:p>
            <a:pPr eaLnBrk="1" hangingPunct="1"/>
            <a:r>
              <a:rPr lang="en-GB" smtClean="0"/>
              <a:t>Populations take direct action that is concerned with safety.</a:t>
            </a:r>
          </a:p>
          <a:p>
            <a:pPr eaLnBrk="1" hangingPunct="1"/>
            <a:r>
              <a:rPr lang="en-GB" smtClean="0"/>
              <a:t>Losses are accepted as inevitable.</a:t>
            </a:r>
          </a:p>
          <a:p>
            <a:pPr eaLnBrk="1" hangingPunct="1"/>
            <a:r>
              <a:rPr lang="en-GB" smtClean="0"/>
              <a:t>People remain where they are.</a:t>
            </a:r>
          </a:p>
          <a:p>
            <a:pPr eaLnBrk="1" hangingPunct="1"/>
            <a:r>
              <a:rPr lang="en-GB" smtClean="0"/>
              <a:t>Lack of alternatives- often economically orientated.</a:t>
            </a:r>
          </a:p>
        </p:txBody>
      </p:sp>
      <p:sp>
        <p:nvSpPr>
          <p:cNvPr id="4" name="Rectangle 3"/>
          <p:cNvSpPr/>
          <p:nvPr/>
        </p:nvSpPr>
        <p:spPr>
          <a:xfrm rot="16200000">
            <a:off x="-2659887" y="2969375"/>
            <a:ext cx="6602128" cy="923330"/>
          </a:xfrm>
          <a:prstGeom prst="rect">
            <a:avLst/>
          </a:prstGeom>
          <a:noFill/>
        </p:spPr>
        <p:txBody>
          <a:bodyPr wrap="none">
            <a:spAutoFit/>
          </a:bodyPr>
          <a:lstStyle/>
          <a:p>
            <a:pPr algn="ctr" fontAlgn="auto">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FATALISTIC APPROACH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2599967" y="3015541"/>
            <a:ext cx="6482287"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ACCEPTANCE APPROACH</a:t>
            </a:r>
          </a:p>
        </p:txBody>
      </p:sp>
      <p:pic>
        <p:nvPicPr>
          <p:cNvPr id="17410" name="Picture 2" descr="http://lprevost.jalbum.net/faces/slides/old%20man.JPG"/>
          <p:cNvPicPr>
            <a:picLocks noChangeAspect="1" noChangeArrowheads="1"/>
          </p:cNvPicPr>
          <p:nvPr/>
        </p:nvPicPr>
        <p:blipFill>
          <a:blip r:embed="rId2"/>
          <a:srcRect/>
          <a:stretch>
            <a:fillRect/>
          </a:stretch>
        </p:blipFill>
        <p:spPr bwMode="auto">
          <a:xfrm>
            <a:off x="1979613" y="0"/>
            <a:ext cx="5143500" cy="6858000"/>
          </a:xfrm>
          <a:prstGeom prst="rect">
            <a:avLst/>
          </a:prstGeom>
          <a:noFill/>
          <a:ln w="9525">
            <a:noFill/>
            <a:miter lim="800000"/>
            <a:headEnd/>
            <a:tailEnd/>
          </a:ln>
        </p:spPr>
      </p:pic>
      <p:sp>
        <p:nvSpPr>
          <p:cNvPr id="5" name="Rounded Rectangular Callout 4"/>
          <p:cNvSpPr/>
          <p:nvPr/>
        </p:nvSpPr>
        <p:spPr>
          <a:xfrm>
            <a:off x="6732588" y="1700213"/>
            <a:ext cx="2087562" cy="3744912"/>
          </a:xfrm>
          <a:prstGeom prst="wedgeRoundRectCallout">
            <a:avLst>
              <a:gd name="adj1" fmla="val -112984"/>
              <a:gd name="adj2" fmla="val 3735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t>Hazards are a part of everyday life that we try and live with. We know hazards happen but we continue to live in this area because it has many advantages.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1476375" y="404813"/>
            <a:ext cx="7210425" cy="5721350"/>
          </a:xfrm>
        </p:spPr>
        <p:txBody>
          <a:bodyPr/>
          <a:lstStyle/>
          <a:p>
            <a:pPr eaLnBrk="1" hangingPunct="1"/>
            <a:r>
              <a:rPr lang="en-GB" smtClean="0"/>
              <a:t>Accept the risks that hazards present because the advantages are greater.</a:t>
            </a:r>
          </a:p>
          <a:p>
            <a:pPr eaLnBrk="1" hangingPunct="1"/>
            <a:r>
              <a:rPr lang="en-GB" smtClean="0"/>
              <a:t>Costs versus benefits.</a:t>
            </a:r>
          </a:p>
          <a:p>
            <a:pPr eaLnBrk="1" hangingPunct="1"/>
            <a:r>
              <a:rPr lang="en-GB" smtClean="0"/>
              <a:t>Tourism.</a:t>
            </a:r>
          </a:p>
          <a:p>
            <a:pPr eaLnBrk="1" hangingPunct="1"/>
            <a:r>
              <a:rPr lang="en-GB" smtClean="0"/>
              <a:t>Energy generation.</a:t>
            </a:r>
          </a:p>
          <a:p>
            <a:pPr eaLnBrk="1" hangingPunct="1"/>
            <a:r>
              <a:rPr lang="en-GB" smtClean="0"/>
              <a:t>Opportunity for intensive agriculture.</a:t>
            </a:r>
          </a:p>
          <a:p>
            <a:pPr eaLnBrk="1" hangingPunct="1"/>
            <a:r>
              <a:rPr lang="en-GB" smtClean="0"/>
              <a:t>Mining and mineral extraction.</a:t>
            </a:r>
          </a:p>
        </p:txBody>
      </p:sp>
      <p:sp>
        <p:nvSpPr>
          <p:cNvPr id="4" name="Rectangle 3"/>
          <p:cNvSpPr/>
          <p:nvPr/>
        </p:nvSpPr>
        <p:spPr>
          <a:xfrm rot="16200000">
            <a:off x="-2599967" y="3015541"/>
            <a:ext cx="6482287"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ACCEPTANCE APPROACH</a:t>
            </a:r>
          </a:p>
        </p:txBody>
      </p:sp>
      <p:pic>
        <p:nvPicPr>
          <p:cNvPr id="6146" name="Picture 2" descr="http://www.mega-wallpaper.com/wallpapers/big/8234_california_hollywood_palms.jpg"/>
          <p:cNvPicPr>
            <a:picLocks noChangeAspect="1" noChangeArrowheads="1"/>
          </p:cNvPicPr>
          <p:nvPr/>
        </p:nvPicPr>
        <p:blipFill>
          <a:blip r:embed="rId2"/>
          <a:srcRect/>
          <a:stretch>
            <a:fillRect/>
          </a:stretch>
        </p:blipFill>
        <p:spPr bwMode="auto">
          <a:xfrm>
            <a:off x="3708400" y="4581525"/>
            <a:ext cx="2565400" cy="1924050"/>
          </a:xfrm>
          <a:prstGeom prst="rect">
            <a:avLst/>
          </a:prstGeom>
          <a:noFill/>
          <a:ln w="9525">
            <a:noFill/>
            <a:miter lim="800000"/>
            <a:headEnd/>
            <a:tailEnd/>
          </a:ln>
        </p:spPr>
      </p:pic>
      <p:sp>
        <p:nvSpPr>
          <p:cNvPr id="5" name="TextBox 4"/>
          <p:cNvSpPr txBox="1">
            <a:spLocks noChangeArrowheads="1"/>
          </p:cNvSpPr>
          <p:nvPr/>
        </p:nvSpPr>
        <p:spPr bwMode="auto">
          <a:xfrm>
            <a:off x="6372225" y="4757738"/>
            <a:ext cx="2520950" cy="1570037"/>
          </a:xfrm>
          <a:prstGeom prst="rect">
            <a:avLst/>
          </a:prstGeom>
          <a:noFill/>
          <a:ln w="9525">
            <a:noFill/>
            <a:miter lim="800000"/>
            <a:headEnd/>
            <a:tailEnd/>
          </a:ln>
        </p:spPr>
        <p:txBody>
          <a:bodyPr>
            <a:spAutoFit/>
          </a:bodyPr>
          <a:lstStyle/>
          <a:p>
            <a:pPr algn="ctr"/>
            <a:r>
              <a:rPr lang="en-GB" sz="3200">
                <a:latin typeface="Calibri" pitchFamily="34" charset="0"/>
              </a:rPr>
              <a:t>California- is it worth the risk??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2607597" y="3015541"/>
            <a:ext cx="6497548"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ADAPTATION APPROACH</a:t>
            </a:r>
          </a:p>
        </p:txBody>
      </p:sp>
      <p:pic>
        <p:nvPicPr>
          <p:cNvPr id="19458" name="Picture 2" descr="http://www.tokyotimes.co.jp/cgm/ecommerce/japantimes_tokyo/images/large/6e095c4476a7502af31bebdaa61acd4a.jpg"/>
          <p:cNvPicPr>
            <a:picLocks noChangeAspect="1" noChangeArrowheads="1"/>
          </p:cNvPicPr>
          <p:nvPr/>
        </p:nvPicPr>
        <p:blipFill>
          <a:blip r:embed="rId2"/>
          <a:srcRect l="52151"/>
          <a:stretch>
            <a:fillRect/>
          </a:stretch>
        </p:blipFill>
        <p:spPr bwMode="auto">
          <a:xfrm>
            <a:off x="2238375" y="0"/>
            <a:ext cx="4918075" cy="6858000"/>
          </a:xfrm>
          <a:prstGeom prst="rect">
            <a:avLst/>
          </a:prstGeom>
          <a:noFill/>
          <a:ln w="9525">
            <a:noFill/>
            <a:miter lim="800000"/>
            <a:headEnd/>
            <a:tailEnd/>
          </a:ln>
        </p:spPr>
      </p:pic>
      <p:sp>
        <p:nvSpPr>
          <p:cNvPr id="5" name="Rounded Rectangular Callout 4"/>
          <p:cNvSpPr/>
          <p:nvPr/>
        </p:nvSpPr>
        <p:spPr>
          <a:xfrm>
            <a:off x="6300788" y="1484313"/>
            <a:ext cx="2519362" cy="3600450"/>
          </a:xfrm>
          <a:prstGeom prst="wedgeRoundRectCallout">
            <a:avLst>
              <a:gd name="adj1" fmla="val -99895"/>
              <a:gd name="adj2" fmla="val 462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t>Events can be prevented and warnings given. The area has been made safer using modern technology, so even if a disaster occurs, few people will be affected.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1692275" y="333375"/>
            <a:ext cx="6994525" cy="5792788"/>
          </a:xfrm>
        </p:spPr>
        <p:txBody>
          <a:bodyPr/>
          <a:lstStyle/>
          <a:p>
            <a:pPr eaLnBrk="1" hangingPunct="1"/>
            <a:r>
              <a:rPr lang="en-GB" smtClean="0"/>
              <a:t>People see that they can prepare for, and therefore survive, the hazard.</a:t>
            </a:r>
          </a:p>
          <a:p>
            <a:pPr eaLnBrk="1" hangingPunct="1"/>
            <a:r>
              <a:rPr lang="en-GB" smtClean="0"/>
              <a:t>Prediction.</a:t>
            </a:r>
          </a:p>
          <a:p>
            <a:pPr eaLnBrk="1" hangingPunct="1"/>
            <a:r>
              <a:rPr lang="en-GB" smtClean="0"/>
              <a:t>Prevention.</a:t>
            </a:r>
          </a:p>
          <a:p>
            <a:pPr eaLnBrk="1" hangingPunct="1"/>
            <a:r>
              <a:rPr lang="en-GB" smtClean="0"/>
              <a:t>Protection.</a:t>
            </a:r>
          </a:p>
        </p:txBody>
      </p:sp>
      <p:sp>
        <p:nvSpPr>
          <p:cNvPr id="4" name="Rectangle 3"/>
          <p:cNvSpPr/>
          <p:nvPr/>
        </p:nvSpPr>
        <p:spPr>
          <a:xfrm rot="16200000">
            <a:off x="-2607597" y="3015541"/>
            <a:ext cx="6497548"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ADAPTATION APPROACH</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reasons</a:t>
            </a:r>
            <a:endParaRPr lang="en-US" dirty="0"/>
          </a:p>
        </p:txBody>
      </p:sp>
      <p:sp>
        <p:nvSpPr>
          <p:cNvPr id="3" name="Content Placeholder 2"/>
          <p:cNvSpPr>
            <a:spLocks noGrp="1"/>
          </p:cNvSpPr>
          <p:nvPr>
            <p:ph idx="1"/>
          </p:nvPr>
        </p:nvSpPr>
        <p:spPr/>
        <p:txBody>
          <a:bodyPr>
            <a:noAutofit/>
          </a:bodyPr>
          <a:lstStyle/>
          <a:p>
            <a:r>
              <a:rPr lang="en-US" sz="1500" b="1" dirty="0"/>
              <a:t>Poverty</a:t>
            </a:r>
            <a:r>
              <a:rPr lang="en-US" sz="1500" dirty="0"/>
              <a:t>: In many countries people are simply to poor, not to live in hazardous areas. This is especially true for newly arrived migrants who may be forced to build on marginal land e.g. a steep hill that is vulnerable to landslides or a river or coastline that is vulnerable to flooding.</a:t>
            </a:r>
            <a:r>
              <a:rPr lang="en-US" sz="1500" dirty="0"/>
              <a:t/>
            </a:r>
            <a:br>
              <a:rPr lang="en-US" sz="1500" dirty="0"/>
            </a:br>
            <a:r>
              <a:rPr lang="en-US" sz="1500" dirty="0"/>
              <a:t/>
            </a:r>
            <a:br>
              <a:rPr lang="en-US" sz="1500" dirty="0"/>
            </a:br>
            <a:r>
              <a:rPr lang="en-US" sz="1500" b="1" dirty="0"/>
              <a:t>Fertile soil:</a:t>
            </a:r>
            <a:r>
              <a:rPr lang="en-US" sz="1500" dirty="0"/>
              <a:t> The minerals released during volcanic eruptions make the soil extremely fertile and ideal for agriculture. In countries like Indonesia, Philippines and El Salvador you will find people farming up very steep volcanic slopes, often building terraces to make farming easier.</a:t>
            </a:r>
            <a:r>
              <a:rPr lang="en-US" sz="1500" dirty="0"/>
              <a:t/>
            </a:r>
            <a:br>
              <a:rPr lang="en-US" sz="1500" dirty="0"/>
            </a:br>
            <a:r>
              <a:rPr lang="en-US" sz="1500" dirty="0"/>
              <a:t/>
            </a:r>
            <a:br>
              <a:rPr lang="en-US" sz="1500" dirty="0"/>
            </a:br>
            <a:r>
              <a:rPr lang="en-US" sz="1500" b="1" dirty="0"/>
              <a:t>Geothermal Energy:</a:t>
            </a:r>
            <a:r>
              <a:rPr lang="en-US" sz="1500" dirty="0"/>
              <a:t> Where there is volcanic activity, it is normally possible to source the renewable energy of geothermal power (basically using the heat of the land to generate electricity). El Salvador has a geothermal power plant and countries like Iceland use geothermal power to generate electricity and heat water.</a:t>
            </a:r>
            <a:r>
              <a:rPr lang="en-US" sz="1500" dirty="0"/>
              <a:t/>
            </a:r>
            <a:br>
              <a:rPr lang="en-US" sz="1500" dirty="0"/>
            </a:br>
            <a:r>
              <a:rPr lang="en-US" sz="1500" dirty="0"/>
              <a:t/>
            </a:r>
            <a:br>
              <a:rPr lang="en-US" sz="1500" dirty="0"/>
            </a:br>
            <a:r>
              <a:rPr lang="en-US" sz="1500" b="1" dirty="0"/>
              <a:t>Tourism:</a:t>
            </a:r>
            <a:r>
              <a:rPr lang="en-US" sz="1500" dirty="0"/>
              <a:t> Volcanoes </a:t>
            </a:r>
            <a:r>
              <a:rPr lang="en-US" sz="1500" dirty="0" err="1" smtClean="0"/>
              <a:t>Aoften</a:t>
            </a:r>
            <a:r>
              <a:rPr lang="en-US" sz="1500" dirty="0" smtClean="0"/>
              <a:t> </a:t>
            </a:r>
            <a:r>
              <a:rPr lang="en-US" sz="1500" dirty="0"/>
              <a:t>become very popular tourists attractions. People like to look at them, climb them and hopefully view stunning volcanic lakes or possibly lava. In Central America there are a whole series of volcanoes that have become popular tourist attractions ranging from </a:t>
            </a:r>
            <a:r>
              <a:rPr lang="en-US" sz="1500" dirty="0" err="1"/>
              <a:t>Pacaya</a:t>
            </a:r>
            <a:r>
              <a:rPr lang="en-US" sz="1500" dirty="0"/>
              <a:t> and Agua in Guatemala, to Santa Ana and El </a:t>
            </a:r>
            <a:r>
              <a:rPr lang="en-US" sz="1500" dirty="0" err="1"/>
              <a:t>Boqueron</a:t>
            </a:r>
            <a:r>
              <a:rPr lang="en-US" sz="1500" dirty="0"/>
              <a:t> in El Salvador, Masaya in Nicaragua and </a:t>
            </a:r>
            <a:r>
              <a:rPr lang="en-US" sz="1500" dirty="0" err="1"/>
              <a:t>Arenal</a:t>
            </a:r>
            <a:r>
              <a:rPr lang="en-US" sz="1500" dirty="0"/>
              <a:t> in Costa Rica. Mount Fuji (a volcano) National Park in Japan is the most visited national park in the world. Also volcanic areas often have natural thermal springs, Japan is famous for its </a:t>
            </a:r>
            <a:r>
              <a:rPr lang="en-US" sz="1500" dirty="0" err="1"/>
              <a:t>onsen</a:t>
            </a:r>
            <a:r>
              <a:rPr lang="en-US" sz="1500" dirty="0"/>
              <a:t> and Iceland is famous for its Blue Lagoon.</a:t>
            </a:r>
            <a:r>
              <a:rPr lang="en-US" sz="1500" dirty="0"/>
              <a:t/>
            </a:r>
            <a:br>
              <a:rPr lang="en-US" sz="1500" dirty="0"/>
            </a:br>
            <a:r>
              <a:rPr lang="en-US" sz="1500" dirty="0"/>
              <a:t/>
            </a:r>
            <a:br>
              <a:rPr lang="en-US" sz="1500" dirty="0"/>
            </a:br>
            <a:endParaRPr lang="en-US" sz="1500" dirty="0"/>
          </a:p>
        </p:txBody>
      </p:sp>
    </p:spTree>
    <p:extLst>
      <p:ext uri="{BB962C8B-B14F-4D97-AF65-F5344CB8AC3E}">
        <p14:creationId xmlns:p14="http://schemas.microsoft.com/office/powerpoint/2010/main" val="317340894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127</TotalTime>
  <Words>359</Words>
  <Application>Microsoft Office PowerPoint</Application>
  <PresentationFormat>On-screen Show (4:3)</PresentationFormat>
  <Paragraphs>44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Trek</vt:lpstr>
      <vt:lpstr>PowerPoint Presentation</vt:lpstr>
      <vt:lpstr>Why do people live near Hazards?</vt:lpstr>
      <vt:lpstr>PowerPoint Presentation</vt:lpstr>
      <vt:lpstr>PowerPoint Presentation</vt:lpstr>
      <vt:lpstr>PowerPoint Presentation</vt:lpstr>
      <vt:lpstr>PowerPoint Presentation</vt:lpstr>
      <vt:lpstr>PowerPoint Presentation</vt:lpstr>
      <vt:lpstr>PowerPoint Presentation</vt:lpstr>
      <vt:lpstr>Overview of reasons</vt:lpstr>
      <vt:lpstr>PowerPoint Presentation</vt:lpstr>
      <vt:lpstr>PowerPoint Presentation</vt:lpstr>
      <vt:lpstr>Tasks</vt:lpstr>
      <vt:lpstr>Application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Sozan</cp:lastModifiedBy>
  <cp:revision>12</cp:revision>
  <dcterms:created xsi:type="dcterms:W3CDTF">2012-06-24T15:39:42Z</dcterms:created>
  <dcterms:modified xsi:type="dcterms:W3CDTF">2014-05-09T07:08:14Z</dcterms:modified>
</cp:coreProperties>
</file>