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17"/>
  </p:notesMasterIdLst>
  <p:sldIdLst>
    <p:sldId id="260" r:id="rId2"/>
    <p:sldId id="261" r:id="rId3"/>
    <p:sldId id="268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9" r:id="rId13"/>
    <p:sldId id="278" r:id="rId14"/>
    <p:sldId id="280" r:id="rId15"/>
    <p:sldId id="269" r:id="rId16"/>
  </p:sldIdLst>
  <p:sldSz cx="9144000" cy="6858000" type="screen4x3"/>
  <p:notesSz cx="6858000" cy="9144000"/>
  <p:embeddedFontLst>
    <p:embeddedFont>
      <p:font typeface="Clear Sans Light" panose="020B0303030202020304" pitchFamily="34" charset="0"/>
      <p:regular r:id="rId18"/>
    </p:embeddedFont>
    <p:embeddedFont>
      <p:font typeface="Twinkl SemiBold" pitchFamily="2" charset="0"/>
      <p:bold r:id="rId19"/>
    </p:embeddedFont>
    <p:embeddedFont>
      <p:font typeface="Clear Sans" panose="020B0503030202020304" pitchFamily="34" charset="0"/>
      <p:regular r:id="rId20"/>
      <p:bold r:id="rId21"/>
      <p:italic r:id="rId22"/>
      <p:boldItalic r:id="rId23"/>
    </p:embeddedFont>
    <p:embeddedFont>
      <p:font typeface="Sassoon Infant Rg" panose="02000503030000020003" pitchFamily="50" charset="0"/>
      <p:regular r:id="rId24"/>
      <p:bold r:id="rId25"/>
    </p:embeddedFont>
    <p:embeddedFont>
      <p:font typeface="Twinkl Light" pitchFamily="2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Twinkl" pitchFamily="2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8018"/>
    <a:srgbClr val="E9C501"/>
    <a:srgbClr val="5B6543"/>
    <a:srgbClr val="0079C2"/>
    <a:srgbClr val="009541"/>
    <a:srgbClr val="87BD31"/>
    <a:srgbClr val="F08213"/>
    <a:srgbClr val="F2854B"/>
    <a:srgbClr val="4EB1E3"/>
    <a:srgbClr val="00AA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7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91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C544AD-5AD8-424C-9184-AE7CEE06F1AC}" type="datetimeFigureOut">
              <a:rPr lang="en-GB" smtClean="0"/>
              <a:t>02/11/2018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F5D35D-E792-41E1-B498-39BBA43D40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69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83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79425" y="728663"/>
            <a:ext cx="8196263" cy="1787525"/>
          </a:xfrm>
          <a:prstGeom prst="roundRect">
            <a:avLst>
              <a:gd name="adj" fmla="val 0"/>
            </a:avLst>
          </a:prstGeom>
          <a:solidFill>
            <a:srgbClr val="FFF9E7">
              <a:alpha val="95000"/>
            </a:srgb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  <a:latin typeface="Twinkl Light" pitchFamily="2" charset="0"/>
              </a:rPr>
              <a:t> </a:t>
            </a:r>
          </a:p>
        </p:txBody>
      </p:sp>
      <p:sp>
        <p:nvSpPr>
          <p:cNvPr id="3" name="Rounded Rectangle 2"/>
          <p:cNvSpPr/>
          <p:nvPr userDrawn="1"/>
        </p:nvSpPr>
        <p:spPr bwMode="auto">
          <a:xfrm>
            <a:off x="479425" y="2806700"/>
            <a:ext cx="8196263" cy="3324225"/>
          </a:xfrm>
          <a:prstGeom prst="roundRect">
            <a:avLst>
              <a:gd name="adj" fmla="val 0"/>
            </a:avLst>
          </a:prstGeom>
          <a:solidFill>
            <a:srgbClr val="FFF9E7">
              <a:alpha val="95000"/>
            </a:srgb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  <a:latin typeface="Twinkl Light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31956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803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68313" y="457200"/>
            <a:ext cx="8207375" cy="5940425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  <a:latin typeface="Twinkl Light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15206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95" userDrawn="1">
          <p15:clr>
            <a:srgbClr val="A4A3A4"/>
          </p15:clr>
        </p15:guide>
        <p15:guide id="2" pos="431" userDrawn="1">
          <p15:clr>
            <a:srgbClr val="A4A3A4"/>
          </p15:clr>
        </p15:guide>
        <p15:guide id="3" pos="5465" userDrawn="1">
          <p15:clr>
            <a:srgbClr val="A4A3A4"/>
          </p15:clr>
        </p15:guide>
        <p15:guide id="4" pos="5329" userDrawn="1">
          <p15:clr>
            <a:srgbClr val="A4A3A4"/>
          </p15:clr>
        </p15:guide>
        <p15:guide id="6" orient="horz" pos="414" userDrawn="1">
          <p15:clr>
            <a:srgbClr val="A4A3A4"/>
          </p15:clr>
        </p15:guide>
        <p15:guide id="7" orient="horz" pos="3906" userDrawn="1">
          <p15:clr>
            <a:srgbClr val="A4A3A4"/>
          </p15:clr>
        </p15:guide>
        <p15:guide id="8" orient="horz" pos="4042" userDrawn="1">
          <p15:clr>
            <a:srgbClr val="A4A3A4"/>
          </p15:clr>
        </p15:guide>
        <p15:guide id="9" pos="5397" userDrawn="1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54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8268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3" r:id="rId2"/>
    <p:sldLayoutId id="2147483675" r:id="rId3"/>
    <p:sldLayoutId id="2147483677" r:id="rId4"/>
    <p:sldLayoutId id="2147483676" r:id="rId5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6F8183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Clear Sans" panose="020B05030302020203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Clear Sans" panose="020B05030302020203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Clear Sans" panose="020B05030302020203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Clear Sans" panose="020B05030302020203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Clear Sans" panose="020B05030302020203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Clear Sans" panose="020B05030302020203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Clear Sans" panose="020B05030302020203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Clear Sans" panose="020B05030302020203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orient="horz" pos="278" userDrawn="1">
          <p15:clr>
            <a:srgbClr val="A4A3A4"/>
          </p15:clr>
        </p15:guide>
        <p15:guide id="4" orient="horz" pos="414" userDrawn="1">
          <p15:clr>
            <a:srgbClr val="A4A3A4"/>
          </p15:clr>
        </p15:guide>
        <p15:guide id="5" orient="horz" pos="4042" userDrawn="1">
          <p15:clr>
            <a:srgbClr val="A4A3A4"/>
          </p15:clr>
        </p15:guide>
        <p15:guide id="6" orient="horz" pos="3906" userDrawn="1">
          <p15:clr>
            <a:srgbClr val="A4A3A4"/>
          </p15:clr>
        </p15:guide>
        <p15:guide id="7" pos="295" userDrawn="1">
          <p15:clr>
            <a:srgbClr val="A4A3A4"/>
          </p15:clr>
        </p15:guide>
        <p15:guide id="8" pos="431" userDrawn="1">
          <p15:clr>
            <a:srgbClr val="A4A3A4"/>
          </p15:clr>
        </p15:guide>
        <p15:guide id="9" pos="5465" userDrawn="1">
          <p15:clr>
            <a:srgbClr val="A4A3A4"/>
          </p15:clr>
        </p15:guide>
        <p15:guide id="10" pos="5329" userDrawn="1">
          <p15:clr>
            <a:srgbClr val="A4A3A4"/>
          </p15:clr>
        </p15:guide>
        <p15:guide id="11" pos="5397" userDrawn="1">
          <p15:clr>
            <a:srgbClr val="A4A3A4"/>
          </p15:clr>
        </p15:guide>
        <p15:guide id="12" orient="horz" pos="346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3075" y="690664"/>
            <a:ext cx="8196263" cy="1815999"/>
          </a:xfrm>
          <a:prstGeom prst="rect">
            <a:avLst/>
          </a:prstGeom>
          <a:solidFill>
            <a:srgbClr val="F1801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  <a:latin typeface="Twinkl Light" pitchFamily="2" charset="0"/>
            </a:endParaRPr>
          </a:p>
        </p:txBody>
      </p:sp>
      <p:sp>
        <p:nvSpPr>
          <p:cNvPr id="8195" name="Title 7"/>
          <p:cNvSpPr>
            <a:spLocks/>
          </p:cNvSpPr>
          <p:nvPr/>
        </p:nvSpPr>
        <p:spPr bwMode="auto">
          <a:xfrm>
            <a:off x="698432" y="796975"/>
            <a:ext cx="7761356" cy="1603375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800" dirty="0">
                <a:solidFill>
                  <a:prstClr val="white"/>
                </a:solidFill>
                <a:latin typeface="+mj-lt"/>
                <a:cs typeface="Clear Sans Light" panose="020B0303030202020304" pitchFamily="34" charset="0"/>
              </a:rPr>
              <a:t>What a Relief!</a:t>
            </a:r>
            <a:endParaRPr lang="en-GB" altLang="en-US" sz="4800" dirty="0">
              <a:solidFill>
                <a:srgbClr val="E1DDD1"/>
              </a:solidFill>
              <a:latin typeface="+mj-lt"/>
              <a:cs typeface="Clear Sans" panose="020B0503030202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069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1964" y="549275"/>
            <a:ext cx="6199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87BD31"/>
                </a:solidFill>
                <a:latin typeface="+mj-lt"/>
                <a:cs typeface="Twinkl"/>
              </a:rPr>
              <a:t>How Is Height Shown on a Map?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290" y="1999129"/>
            <a:ext cx="4424695" cy="33477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27007" y="3059668"/>
            <a:ext cx="1563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+mj-lt"/>
              </a:rPr>
              <a:t>flatter land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95713" y="2073550"/>
            <a:ext cx="90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+mj-lt"/>
              </a:rPr>
              <a:t>valley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12023" y="3123295"/>
            <a:ext cx="1563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+mj-lt"/>
              </a:rPr>
              <a:t>hill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82182" y="4050396"/>
            <a:ext cx="1563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+mj-lt"/>
              </a:rPr>
              <a:t>steeper land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645857" y="1864659"/>
            <a:ext cx="880449" cy="7261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4751294" y="3307961"/>
            <a:ext cx="2268071" cy="1210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4864019" y="4303059"/>
            <a:ext cx="781838" cy="12460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142565" y="3368480"/>
            <a:ext cx="770964" cy="16341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660778" y="1165411"/>
            <a:ext cx="202087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cs typeface="Twinkl"/>
              </a:rPr>
              <a:t>A V-shaped contour pattern which decreases in height shows a valley. A river is a good clue that there is a valley. </a:t>
            </a:r>
          </a:p>
          <a:p>
            <a:endParaRPr lang="en-GB" dirty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86944" y="3244334"/>
            <a:ext cx="152338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cs typeface="Twinkl"/>
              </a:rPr>
              <a:t>Circular contour lines which increase in height show a hill.</a:t>
            </a:r>
          </a:p>
          <a:p>
            <a:endParaRPr lang="en-GB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74140" y="5421251"/>
            <a:ext cx="2608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Contour lines which are close together show that the land is steep.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4800" y="5025668"/>
            <a:ext cx="22293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Contour lines which are far apart show that the land is flatter.</a:t>
            </a:r>
            <a:endParaRPr lang="en-US" sz="1600" dirty="0"/>
          </a:p>
          <a:p>
            <a:endParaRPr lang="en-GB" dirty="0"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4213" y="1247454"/>
            <a:ext cx="5477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Contour lines can also show the </a:t>
            </a:r>
            <a:r>
              <a:rPr lang="en-GB" dirty="0">
                <a:latin typeface="+mj-lt"/>
              </a:rPr>
              <a:t>shape</a:t>
            </a:r>
            <a:r>
              <a:rPr lang="en-GB" dirty="0"/>
              <a:t> of the land.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543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702" y="441325"/>
            <a:ext cx="723986" cy="7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0005" y="554153"/>
            <a:ext cx="5063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87BD31"/>
                </a:solidFill>
                <a:latin typeface="+mj-lt"/>
                <a:cs typeface="Twinkl"/>
              </a:rPr>
              <a:t>Stop and Admire the View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9597" y="1129963"/>
            <a:ext cx="741722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winkl"/>
                <a:cs typeface="Twinkl"/>
              </a:rPr>
              <a:t>What Can You Remember?</a:t>
            </a:r>
          </a:p>
          <a:p>
            <a:endParaRPr lang="en-US" dirty="0">
              <a:latin typeface="Twinkl"/>
              <a:cs typeface="Twinkl"/>
            </a:endParaRPr>
          </a:p>
          <a:p>
            <a:r>
              <a:rPr lang="en-US" dirty="0">
                <a:latin typeface="Twinkl"/>
                <a:cs typeface="Twinkl"/>
              </a:rPr>
              <a:t>Height of the Land</a:t>
            </a:r>
          </a:p>
          <a:p>
            <a:r>
              <a:rPr lang="en-US" dirty="0">
                <a:latin typeface="Twinkl"/>
                <a:cs typeface="Twinkl"/>
              </a:rPr>
              <a:t>Identify the three ways that height can be shown on maps:</a:t>
            </a:r>
          </a:p>
          <a:p>
            <a:r>
              <a:rPr lang="en-US" dirty="0">
                <a:latin typeface="Twinkl"/>
                <a:cs typeface="Twinkl"/>
              </a:rPr>
              <a:t>	a. </a:t>
            </a:r>
            <a:r>
              <a:rPr lang="mr-IN" dirty="0">
                <a:latin typeface="Twinkl"/>
                <a:cs typeface="Twinkl"/>
              </a:rPr>
              <a:t>………………</a:t>
            </a:r>
            <a:r>
              <a:rPr lang="en-GB" dirty="0">
                <a:latin typeface="Twinkl"/>
                <a:cs typeface="Twinkl"/>
              </a:rPr>
              <a:t>..</a:t>
            </a:r>
            <a:endParaRPr lang="en-US" dirty="0">
              <a:latin typeface="Twinkl"/>
              <a:cs typeface="Twinkl"/>
            </a:endParaRPr>
          </a:p>
          <a:p>
            <a:r>
              <a:rPr lang="en-US" dirty="0">
                <a:latin typeface="Twinkl"/>
                <a:cs typeface="Twinkl"/>
              </a:rPr>
              <a:t>	b. </a:t>
            </a:r>
            <a:r>
              <a:rPr lang="mr-IN" dirty="0">
                <a:latin typeface="Twinkl"/>
                <a:cs typeface="Twinkl"/>
              </a:rPr>
              <a:t>…………………</a:t>
            </a:r>
            <a:endParaRPr lang="en-US" dirty="0">
              <a:latin typeface="Twinkl"/>
              <a:cs typeface="Twinkl"/>
            </a:endParaRPr>
          </a:p>
          <a:p>
            <a:r>
              <a:rPr lang="en-US" dirty="0">
                <a:latin typeface="Twinkl"/>
                <a:cs typeface="Twinkl"/>
              </a:rPr>
              <a:t>	c. </a:t>
            </a:r>
            <a:r>
              <a:rPr lang="mr-IN" dirty="0">
                <a:latin typeface="Twinkl"/>
                <a:cs typeface="Twinkl"/>
              </a:rPr>
              <a:t>…………………</a:t>
            </a:r>
            <a:r>
              <a:rPr lang="en-GB" dirty="0">
                <a:latin typeface="Twinkl"/>
                <a:cs typeface="Twinkl"/>
              </a:rPr>
              <a:t>.</a:t>
            </a:r>
            <a:endParaRPr lang="en-US" dirty="0">
              <a:latin typeface="Twinkl"/>
              <a:cs typeface="Twinkl"/>
            </a:endParaRPr>
          </a:p>
          <a:p>
            <a:r>
              <a:rPr lang="en-US" dirty="0">
                <a:latin typeface="Twinkl"/>
                <a:cs typeface="Twinkl"/>
              </a:rPr>
              <a:t>Steep or Flat?</a:t>
            </a:r>
          </a:p>
          <a:p>
            <a:r>
              <a:rPr lang="en-US" dirty="0">
                <a:latin typeface="Twinkl"/>
                <a:cs typeface="Twinkl"/>
              </a:rPr>
              <a:t>	a. Contour lines which are close together show that the land 	is </a:t>
            </a:r>
            <a:r>
              <a:rPr lang="mr-IN" dirty="0">
                <a:latin typeface="Twinkl"/>
                <a:cs typeface="Twinkl"/>
              </a:rPr>
              <a:t>………</a:t>
            </a:r>
            <a:r>
              <a:rPr lang="en-GB" dirty="0">
                <a:latin typeface="Twinkl"/>
                <a:cs typeface="Twinkl"/>
              </a:rPr>
              <a:t>.</a:t>
            </a:r>
            <a:endParaRPr lang="en-US" dirty="0">
              <a:latin typeface="Twinkl"/>
              <a:cs typeface="Twinkl"/>
            </a:endParaRPr>
          </a:p>
          <a:p>
            <a:r>
              <a:rPr lang="en-US" dirty="0">
                <a:latin typeface="Twinkl"/>
                <a:cs typeface="Twinkl"/>
              </a:rPr>
              <a:t>	b. Contour lines which are far apart show that the land is 	</a:t>
            </a:r>
            <a:r>
              <a:rPr lang="mr-IN" dirty="0">
                <a:latin typeface="Twinkl"/>
                <a:cs typeface="Twinkl"/>
              </a:rPr>
              <a:t>…………</a:t>
            </a:r>
            <a:endParaRPr lang="en-GB" dirty="0">
              <a:latin typeface="Twinkl"/>
              <a:cs typeface="Twinkl"/>
            </a:endParaRPr>
          </a:p>
          <a:p>
            <a:endParaRPr lang="en-GB" dirty="0">
              <a:latin typeface="Twinkl"/>
              <a:cs typeface="Twinkl"/>
            </a:endParaRPr>
          </a:p>
          <a:p>
            <a:r>
              <a:rPr lang="en-GB" dirty="0">
                <a:latin typeface="Twinkl"/>
                <a:cs typeface="Twinkl"/>
              </a:rPr>
              <a:t>Contour Patterns</a:t>
            </a:r>
          </a:p>
          <a:p>
            <a:pPr marL="800100" lvl="1" indent="-342900">
              <a:buAutoNum type="alphaLcPeriod"/>
            </a:pPr>
            <a:r>
              <a:rPr lang="en-GB" dirty="0">
                <a:latin typeface="Twinkl"/>
                <a:cs typeface="Twinkl"/>
              </a:rPr>
              <a:t>Contour pattern A shows a ………….</a:t>
            </a:r>
          </a:p>
          <a:p>
            <a:pPr marL="800100" lvl="1" indent="-342900">
              <a:buAutoNum type="alphaLcPeriod"/>
            </a:pPr>
            <a:r>
              <a:rPr lang="en-GB" dirty="0">
                <a:latin typeface="Twinkl"/>
                <a:cs typeface="Twinkl"/>
              </a:rPr>
              <a:t>Contour pattern B shows a ………….</a:t>
            </a:r>
            <a:endParaRPr lang="en-US" dirty="0">
              <a:latin typeface="Twinkl"/>
              <a:cs typeface="Twinkl"/>
            </a:endParaRPr>
          </a:p>
          <a:p>
            <a:endParaRPr lang="en-GB" dirty="0">
              <a:latin typeface="+mn-lt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444455" y="4303552"/>
            <a:ext cx="1359017" cy="1174459"/>
          </a:xfrm>
          <a:prstGeom prst="ellipse">
            <a:avLst/>
          </a:prstGeom>
          <a:solidFill>
            <a:schemeClr val="bg1"/>
          </a:solidFill>
          <a:ln>
            <a:solidFill>
              <a:srgbClr val="007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5821960" y="4496499"/>
            <a:ext cx="838899" cy="838899"/>
          </a:xfrm>
          <a:prstGeom prst="ellipse">
            <a:avLst/>
          </a:prstGeom>
          <a:solidFill>
            <a:schemeClr val="bg1"/>
          </a:solidFill>
          <a:ln>
            <a:solidFill>
              <a:srgbClr val="007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6123963" y="4613945"/>
            <a:ext cx="484493" cy="587229"/>
          </a:xfrm>
          <a:prstGeom prst="ellipse">
            <a:avLst/>
          </a:prstGeom>
          <a:solidFill>
            <a:schemeClr val="bg1"/>
          </a:solidFill>
          <a:ln>
            <a:solidFill>
              <a:srgbClr val="007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6273484" y="4798503"/>
            <a:ext cx="295096" cy="314587"/>
          </a:xfrm>
          <a:prstGeom prst="ellipse">
            <a:avLst/>
          </a:prstGeom>
          <a:solidFill>
            <a:schemeClr val="bg1"/>
          </a:solidFill>
          <a:ln>
            <a:solidFill>
              <a:srgbClr val="007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reeform 18"/>
          <p:cNvSpPr/>
          <p:nvPr/>
        </p:nvSpPr>
        <p:spPr>
          <a:xfrm>
            <a:off x="6996417" y="5020811"/>
            <a:ext cx="1383331" cy="1093712"/>
          </a:xfrm>
          <a:custGeom>
            <a:avLst/>
            <a:gdLst>
              <a:gd name="connsiteX0" fmla="*/ 0 w 1229576"/>
              <a:gd name="connsiteY0" fmla="*/ 880921 h 972148"/>
              <a:gd name="connsiteX1" fmla="*/ 494951 w 1229576"/>
              <a:gd name="connsiteY1" fmla="*/ 77 h 972148"/>
              <a:gd name="connsiteX2" fmla="*/ 1132514 w 1229576"/>
              <a:gd name="connsiteY2" fmla="*/ 830587 h 972148"/>
              <a:gd name="connsiteX3" fmla="*/ 1216404 w 1229576"/>
              <a:gd name="connsiteY3" fmla="*/ 964811 h 97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9576" h="972148">
                <a:moveTo>
                  <a:pt x="0" y="880921"/>
                </a:moveTo>
                <a:cubicBezTo>
                  <a:pt x="153099" y="444693"/>
                  <a:pt x="306199" y="8466"/>
                  <a:pt x="494951" y="77"/>
                </a:cubicBezTo>
                <a:cubicBezTo>
                  <a:pt x="683703" y="-8312"/>
                  <a:pt x="1012272" y="669798"/>
                  <a:pt x="1132514" y="830587"/>
                </a:cubicBezTo>
                <a:cubicBezTo>
                  <a:pt x="1252756" y="991376"/>
                  <a:pt x="1234580" y="978093"/>
                  <a:pt x="1216404" y="964811"/>
                </a:cubicBezTo>
              </a:path>
            </a:pathLst>
          </a:custGeom>
          <a:noFill/>
          <a:ln>
            <a:solidFill>
              <a:srgbClr val="007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reeform 19"/>
          <p:cNvSpPr/>
          <p:nvPr/>
        </p:nvSpPr>
        <p:spPr>
          <a:xfrm>
            <a:off x="7130641" y="5252449"/>
            <a:ext cx="990991" cy="821181"/>
          </a:xfrm>
          <a:custGeom>
            <a:avLst/>
            <a:gdLst>
              <a:gd name="connsiteX0" fmla="*/ 0 w 880844"/>
              <a:gd name="connsiteY0" fmla="*/ 696352 h 729908"/>
              <a:gd name="connsiteX1" fmla="*/ 327171 w 880844"/>
              <a:gd name="connsiteY1" fmla="*/ 65 h 729908"/>
              <a:gd name="connsiteX2" fmla="*/ 880844 w 880844"/>
              <a:gd name="connsiteY2" fmla="*/ 729908 h 729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0844" h="729908">
                <a:moveTo>
                  <a:pt x="0" y="696352"/>
                </a:moveTo>
                <a:cubicBezTo>
                  <a:pt x="90182" y="345412"/>
                  <a:pt x="180364" y="-5528"/>
                  <a:pt x="327171" y="65"/>
                </a:cubicBezTo>
                <a:cubicBezTo>
                  <a:pt x="473978" y="5658"/>
                  <a:pt x="677411" y="367783"/>
                  <a:pt x="880844" y="729908"/>
                </a:cubicBezTo>
              </a:path>
            </a:pathLst>
          </a:custGeom>
          <a:noFill/>
          <a:ln>
            <a:solidFill>
              <a:srgbClr val="007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Freeform 20"/>
          <p:cNvSpPr/>
          <p:nvPr/>
        </p:nvSpPr>
        <p:spPr>
          <a:xfrm>
            <a:off x="7298422" y="5499983"/>
            <a:ext cx="594594" cy="556870"/>
          </a:xfrm>
          <a:custGeom>
            <a:avLst/>
            <a:gdLst>
              <a:gd name="connsiteX0" fmla="*/ 0 w 528506"/>
              <a:gd name="connsiteY0" fmla="*/ 478197 h 494975"/>
              <a:gd name="connsiteX1" fmla="*/ 159391 w 528506"/>
              <a:gd name="connsiteY1" fmla="*/ 24 h 494975"/>
              <a:gd name="connsiteX2" fmla="*/ 528506 w 528506"/>
              <a:gd name="connsiteY2" fmla="*/ 494975 h 49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8506" h="494975">
                <a:moveTo>
                  <a:pt x="0" y="478197"/>
                </a:moveTo>
                <a:cubicBezTo>
                  <a:pt x="35653" y="237712"/>
                  <a:pt x="71307" y="-2772"/>
                  <a:pt x="159391" y="24"/>
                </a:cubicBezTo>
                <a:cubicBezTo>
                  <a:pt x="247475" y="2820"/>
                  <a:pt x="387990" y="248897"/>
                  <a:pt x="528506" y="494975"/>
                </a:cubicBezTo>
              </a:path>
            </a:pathLst>
          </a:custGeom>
          <a:noFill/>
          <a:ln>
            <a:solidFill>
              <a:srgbClr val="007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reeform 21"/>
          <p:cNvSpPr/>
          <p:nvPr/>
        </p:nvSpPr>
        <p:spPr>
          <a:xfrm>
            <a:off x="7432451" y="5718122"/>
            <a:ext cx="236170" cy="330342"/>
          </a:xfrm>
          <a:custGeom>
            <a:avLst/>
            <a:gdLst>
              <a:gd name="connsiteX0" fmla="*/ 195 w 209920"/>
              <a:gd name="connsiteY0" fmla="*/ 285236 h 293625"/>
              <a:gd name="connsiteX1" fmla="*/ 33751 w 209920"/>
              <a:gd name="connsiteY1" fmla="*/ 10 h 293625"/>
              <a:gd name="connsiteX2" fmla="*/ 209920 w 209920"/>
              <a:gd name="connsiteY2" fmla="*/ 293625 h 293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920" h="293625">
                <a:moveTo>
                  <a:pt x="195" y="285236"/>
                </a:moveTo>
                <a:cubicBezTo>
                  <a:pt x="-504" y="141924"/>
                  <a:pt x="-1203" y="-1388"/>
                  <a:pt x="33751" y="10"/>
                </a:cubicBezTo>
                <a:cubicBezTo>
                  <a:pt x="68705" y="1408"/>
                  <a:pt x="139312" y="147516"/>
                  <a:pt x="209920" y="293625"/>
                </a:cubicBezTo>
              </a:path>
            </a:pathLst>
          </a:custGeom>
          <a:noFill/>
          <a:ln>
            <a:solidFill>
              <a:srgbClr val="007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6246344" y="4761777"/>
            <a:ext cx="82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n-lt"/>
              </a:rPr>
              <a:t>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893016" y="5088706"/>
            <a:ext cx="360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</a:t>
            </a:r>
            <a:endParaRPr lang="en-GB" dirty="0"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84213" y="5663039"/>
            <a:ext cx="3858936" cy="1169265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Twinkl"/>
                <a:cs typeface="Twinkl"/>
              </a:rPr>
              <a:t>Extension</a:t>
            </a:r>
          </a:p>
          <a:p>
            <a:endParaRPr lang="en-US" dirty="0">
              <a:latin typeface="Twinkl"/>
              <a:cs typeface="Twinkl"/>
            </a:endParaRPr>
          </a:p>
          <a:p>
            <a:r>
              <a:rPr lang="en-US" dirty="0">
                <a:latin typeface="Twinkl"/>
                <a:cs typeface="Twinkl"/>
              </a:rPr>
              <a:t>Think of three reasons why contour lines are useful</a:t>
            </a:r>
            <a:r>
              <a:rPr lang="en-US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2934" y="5119244"/>
            <a:ext cx="1205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+mn-lt"/>
              </a:rPr>
              <a:t>100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30446" y="4910947"/>
            <a:ext cx="1205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2</a:t>
            </a:r>
            <a:r>
              <a:rPr lang="en-GB" sz="1400" dirty="0">
                <a:latin typeface="+mn-lt"/>
              </a:rPr>
              <a:t>00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03627" y="4709517"/>
            <a:ext cx="1205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3</a:t>
            </a:r>
            <a:r>
              <a:rPr lang="en-GB" sz="1400" dirty="0">
                <a:latin typeface="+mn-lt"/>
              </a:rPr>
              <a:t>00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334932" y="5740687"/>
            <a:ext cx="1205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+mn-lt"/>
              </a:rPr>
              <a:t>100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326985" y="5444257"/>
            <a:ext cx="1205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2</a:t>
            </a:r>
            <a:r>
              <a:rPr lang="en-GB" sz="1400" dirty="0">
                <a:latin typeface="+mn-lt"/>
              </a:rPr>
              <a:t>00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334931" y="5147275"/>
            <a:ext cx="1205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3</a:t>
            </a:r>
            <a:r>
              <a:rPr lang="en-GB" sz="1400" dirty="0">
                <a:latin typeface="+mn-lt"/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4360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702" y="441325"/>
            <a:ext cx="723986" cy="7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0005" y="554153"/>
            <a:ext cx="5063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87BD31"/>
                </a:solidFill>
                <a:latin typeface="+mj-lt"/>
                <a:cs typeface="Twinkl"/>
              </a:rPr>
              <a:t>Stop and Admire the View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7592" y="1129963"/>
            <a:ext cx="814984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winkl"/>
                <a:cs typeface="Twinkl"/>
              </a:rPr>
              <a:t>Answers</a:t>
            </a:r>
          </a:p>
          <a:p>
            <a:r>
              <a:rPr lang="en-US" dirty="0">
                <a:latin typeface="Twinkl"/>
                <a:cs typeface="Twinkl"/>
              </a:rPr>
              <a:t>Height of the Land </a:t>
            </a:r>
          </a:p>
          <a:p>
            <a:endParaRPr lang="en-US" dirty="0">
              <a:latin typeface="Twinkl"/>
              <a:cs typeface="Twinkl"/>
            </a:endParaRPr>
          </a:p>
          <a:p>
            <a:endParaRPr lang="en-US" dirty="0">
              <a:latin typeface="Twinkl"/>
              <a:cs typeface="Twinkl"/>
            </a:endParaRPr>
          </a:p>
          <a:p>
            <a:endParaRPr lang="en-US" dirty="0">
              <a:latin typeface="Twinkl"/>
              <a:cs typeface="Twinkl"/>
            </a:endParaRPr>
          </a:p>
          <a:p>
            <a:pPr marL="342900" indent="-342900">
              <a:buAutoNum type="arabicPeriod"/>
            </a:pPr>
            <a:endParaRPr lang="en-US" dirty="0">
              <a:latin typeface="Twinkl"/>
              <a:cs typeface="Twinkl"/>
            </a:endParaRPr>
          </a:p>
          <a:p>
            <a:r>
              <a:rPr lang="en-US" dirty="0">
                <a:latin typeface="Twinkl"/>
                <a:cs typeface="Twinkl"/>
              </a:rPr>
              <a:t>Identify the three ways that height can be shown on maps:</a:t>
            </a:r>
          </a:p>
          <a:p>
            <a:r>
              <a:rPr lang="en-US" dirty="0">
                <a:latin typeface="Twinkl"/>
                <a:cs typeface="Twinkl"/>
              </a:rPr>
              <a:t>	</a:t>
            </a:r>
            <a:r>
              <a:rPr lang="en-US" dirty="0">
                <a:solidFill>
                  <a:srgbClr val="0079C2"/>
                </a:solidFill>
                <a:latin typeface="Twinkl"/>
                <a:cs typeface="Twinkl"/>
              </a:rPr>
              <a:t>		</a:t>
            </a:r>
            <a:endParaRPr lang="en-US" dirty="0">
              <a:latin typeface="Twinkl"/>
              <a:cs typeface="Twinkl"/>
            </a:endParaRPr>
          </a:p>
          <a:p>
            <a:r>
              <a:rPr lang="en-US" dirty="0">
                <a:latin typeface="Twinkl"/>
                <a:cs typeface="Twinkl"/>
              </a:rPr>
              <a:t>Steep or Flat?</a:t>
            </a:r>
          </a:p>
          <a:p>
            <a:r>
              <a:rPr lang="en-US" dirty="0">
                <a:latin typeface="Twinkl"/>
                <a:cs typeface="Twinkl"/>
              </a:rPr>
              <a:t>	a.</a:t>
            </a:r>
            <a:r>
              <a:rPr lang="en-US" dirty="0">
                <a:solidFill>
                  <a:srgbClr val="0079C2"/>
                </a:solidFill>
                <a:latin typeface="Twinkl"/>
                <a:cs typeface="Twinkl"/>
              </a:rPr>
              <a:t> </a:t>
            </a:r>
            <a:r>
              <a:rPr lang="en-US" dirty="0">
                <a:latin typeface="Twinkl"/>
                <a:cs typeface="Twinkl"/>
              </a:rPr>
              <a:t>Contour lines which are close together show that the land is </a:t>
            </a:r>
            <a:r>
              <a:rPr lang="en-US" dirty="0">
                <a:solidFill>
                  <a:srgbClr val="0079C2"/>
                </a:solidFill>
                <a:latin typeface="Twinkl"/>
                <a:cs typeface="Twinkl"/>
              </a:rPr>
              <a:t>	</a:t>
            </a:r>
            <a:r>
              <a:rPr lang="en-US" dirty="0">
                <a:latin typeface="Twinkl"/>
                <a:cs typeface="Twinkl"/>
              </a:rPr>
              <a:t>b. Contour lines which are far apart show that the land is</a:t>
            </a:r>
            <a:endParaRPr lang="en-GB" dirty="0">
              <a:solidFill>
                <a:srgbClr val="0079C2"/>
              </a:solidFill>
              <a:latin typeface="Twinkl"/>
              <a:cs typeface="Twinkl"/>
            </a:endParaRPr>
          </a:p>
          <a:p>
            <a:endParaRPr lang="en-GB" dirty="0">
              <a:latin typeface="Twinkl"/>
              <a:cs typeface="Twinkl"/>
            </a:endParaRPr>
          </a:p>
          <a:p>
            <a:r>
              <a:rPr lang="en-GB" dirty="0">
                <a:latin typeface="Twinkl"/>
                <a:cs typeface="Twinkl"/>
              </a:rPr>
              <a:t>Contour Patterns</a:t>
            </a:r>
          </a:p>
          <a:p>
            <a:pPr marL="800100" lvl="1" indent="-342900">
              <a:buAutoNum type="alphaLcPeriod"/>
            </a:pPr>
            <a:r>
              <a:rPr lang="en-GB" dirty="0">
                <a:latin typeface="Twinkl"/>
                <a:cs typeface="Twinkl"/>
              </a:rPr>
              <a:t>Contour pattern A shows a</a:t>
            </a:r>
            <a:endParaRPr lang="en-GB" dirty="0">
              <a:solidFill>
                <a:srgbClr val="0079C2"/>
              </a:solidFill>
              <a:latin typeface="Twinkl"/>
              <a:cs typeface="Twinkl"/>
            </a:endParaRPr>
          </a:p>
          <a:p>
            <a:pPr marL="800100" lvl="1" indent="-342900">
              <a:buAutoNum type="alphaLcPeriod"/>
            </a:pPr>
            <a:r>
              <a:rPr lang="en-GB" dirty="0">
                <a:latin typeface="Twinkl"/>
                <a:cs typeface="Twinkl"/>
              </a:rPr>
              <a:t>Contour pattern B shows a</a:t>
            </a:r>
            <a:endParaRPr lang="en-GB" dirty="0">
              <a:latin typeface="+mn-lt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444455" y="4303552"/>
            <a:ext cx="1359017" cy="1174459"/>
          </a:xfrm>
          <a:prstGeom prst="ellipse">
            <a:avLst/>
          </a:prstGeom>
          <a:solidFill>
            <a:schemeClr val="bg1"/>
          </a:solidFill>
          <a:ln>
            <a:solidFill>
              <a:srgbClr val="007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5821960" y="4496499"/>
            <a:ext cx="838899" cy="838899"/>
          </a:xfrm>
          <a:prstGeom prst="ellipse">
            <a:avLst/>
          </a:prstGeom>
          <a:solidFill>
            <a:schemeClr val="bg1"/>
          </a:solidFill>
          <a:ln>
            <a:solidFill>
              <a:srgbClr val="007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6123963" y="4613945"/>
            <a:ext cx="484493" cy="587229"/>
          </a:xfrm>
          <a:prstGeom prst="ellipse">
            <a:avLst/>
          </a:prstGeom>
          <a:solidFill>
            <a:schemeClr val="bg1"/>
          </a:solidFill>
          <a:ln>
            <a:solidFill>
              <a:srgbClr val="007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6273484" y="4798503"/>
            <a:ext cx="295096" cy="314587"/>
          </a:xfrm>
          <a:prstGeom prst="ellipse">
            <a:avLst/>
          </a:prstGeom>
          <a:solidFill>
            <a:schemeClr val="bg1"/>
          </a:solidFill>
          <a:ln>
            <a:solidFill>
              <a:srgbClr val="007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reeform 18"/>
          <p:cNvSpPr/>
          <p:nvPr/>
        </p:nvSpPr>
        <p:spPr>
          <a:xfrm>
            <a:off x="6996417" y="5020811"/>
            <a:ext cx="1383331" cy="1093712"/>
          </a:xfrm>
          <a:custGeom>
            <a:avLst/>
            <a:gdLst>
              <a:gd name="connsiteX0" fmla="*/ 0 w 1229576"/>
              <a:gd name="connsiteY0" fmla="*/ 880921 h 972148"/>
              <a:gd name="connsiteX1" fmla="*/ 494951 w 1229576"/>
              <a:gd name="connsiteY1" fmla="*/ 77 h 972148"/>
              <a:gd name="connsiteX2" fmla="*/ 1132514 w 1229576"/>
              <a:gd name="connsiteY2" fmla="*/ 830587 h 972148"/>
              <a:gd name="connsiteX3" fmla="*/ 1216404 w 1229576"/>
              <a:gd name="connsiteY3" fmla="*/ 964811 h 97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9576" h="972148">
                <a:moveTo>
                  <a:pt x="0" y="880921"/>
                </a:moveTo>
                <a:cubicBezTo>
                  <a:pt x="153099" y="444693"/>
                  <a:pt x="306199" y="8466"/>
                  <a:pt x="494951" y="77"/>
                </a:cubicBezTo>
                <a:cubicBezTo>
                  <a:pt x="683703" y="-8312"/>
                  <a:pt x="1012272" y="669798"/>
                  <a:pt x="1132514" y="830587"/>
                </a:cubicBezTo>
                <a:cubicBezTo>
                  <a:pt x="1252756" y="991376"/>
                  <a:pt x="1234580" y="978093"/>
                  <a:pt x="1216404" y="964811"/>
                </a:cubicBezTo>
              </a:path>
            </a:pathLst>
          </a:custGeom>
          <a:noFill/>
          <a:ln>
            <a:solidFill>
              <a:srgbClr val="007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reeform 19"/>
          <p:cNvSpPr/>
          <p:nvPr/>
        </p:nvSpPr>
        <p:spPr>
          <a:xfrm>
            <a:off x="7130641" y="5252449"/>
            <a:ext cx="990991" cy="821181"/>
          </a:xfrm>
          <a:custGeom>
            <a:avLst/>
            <a:gdLst>
              <a:gd name="connsiteX0" fmla="*/ 0 w 880844"/>
              <a:gd name="connsiteY0" fmla="*/ 696352 h 729908"/>
              <a:gd name="connsiteX1" fmla="*/ 327171 w 880844"/>
              <a:gd name="connsiteY1" fmla="*/ 65 h 729908"/>
              <a:gd name="connsiteX2" fmla="*/ 880844 w 880844"/>
              <a:gd name="connsiteY2" fmla="*/ 729908 h 729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0844" h="729908">
                <a:moveTo>
                  <a:pt x="0" y="696352"/>
                </a:moveTo>
                <a:cubicBezTo>
                  <a:pt x="90182" y="345412"/>
                  <a:pt x="180364" y="-5528"/>
                  <a:pt x="327171" y="65"/>
                </a:cubicBezTo>
                <a:cubicBezTo>
                  <a:pt x="473978" y="5658"/>
                  <a:pt x="677411" y="367783"/>
                  <a:pt x="880844" y="729908"/>
                </a:cubicBezTo>
              </a:path>
            </a:pathLst>
          </a:custGeom>
          <a:noFill/>
          <a:ln>
            <a:solidFill>
              <a:srgbClr val="007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Freeform 20"/>
          <p:cNvSpPr/>
          <p:nvPr/>
        </p:nvSpPr>
        <p:spPr>
          <a:xfrm>
            <a:off x="7298422" y="5499983"/>
            <a:ext cx="594594" cy="556870"/>
          </a:xfrm>
          <a:custGeom>
            <a:avLst/>
            <a:gdLst>
              <a:gd name="connsiteX0" fmla="*/ 0 w 528506"/>
              <a:gd name="connsiteY0" fmla="*/ 478197 h 494975"/>
              <a:gd name="connsiteX1" fmla="*/ 159391 w 528506"/>
              <a:gd name="connsiteY1" fmla="*/ 24 h 494975"/>
              <a:gd name="connsiteX2" fmla="*/ 528506 w 528506"/>
              <a:gd name="connsiteY2" fmla="*/ 494975 h 49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8506" h="494975">
                <a:moveTo>
                  <a:pt x="0" y="478197"/>
                </a:moveTo>
                <a:cubicBezTo>
                  <a:pt x="35653" y="237712"/>
                  <a:pt x="71307" y="-2772"/>
                  <a:pt x="159391" y="24"/>
                </a:cubicBezTo>
                <a:cubicBezTo>
                  <a:pt x="247475" y="2820"/>
                  <a:pt x="387990" y="248897"/>
                  <a:pt x="528506" y="494975"/>
                </a:cubicBezTo>
              </a:path>
            </a:pathLst>
          </a:custGeom>
          <a:noFill/>
          <a:ln>
            <a:solidFill>
              <a:srgbClr val="007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reeform 21"/>
          <p:cNvSpPr/>
          <p:nvPr/>
        </p:nvSpPr>
        <p:spPr>
          <a:xfrm>
            <a:off x="7432451" y="5718122"/>
            <a:ext cx="236170" cy="330342"/>
          </a:xfrm>
          <a:custGeom>
            <a:avLst/>
            <a:gdLst>
              <a:gd name="connsiteX0" fmla="*/ 195 w 209920"/>
              <a:gd name="connsiteY0" fmla="*/ 285236 h 293625"/>
              <a:gd name="connsiteX1" fmla="*/ 33751 w 209920"/>
              <a:gd name="connsiteY1" fmla="*/ 10 h 293625"/>
              <a:gd name="connsiteX2" fmla="*/ 209920 w 209920"/>
              <a:gd name="connsiteY2" fmla="*/ 293625 h 293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920" h="293625">
                <a:moveTo>
                  <a:pt x="195" y="285236"/>
                </a:moveTo>
                <a:cubicBezTo>
                  <a:pt x="-504" y="141924"/>
                  <a:pt x="-1203" y="-1388"/>
                  <a:pt x="33751" y="10"/>
                </a:cubicBezTo>
                <a:cubicBezTo>
                  <a:pt x="68705" y="1408"/>
                  <a:pt x="139312" y="147516"/>
                  <a:pt x="209920" y="293625"/>
                </a:cubicBezTo>
              </a:path>
            </a:pathLst>
          </a:custGeom>
          <a:noFill/>
          <a:ln>
            <a:solidFill>
              <a:srgbClr val="007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6246344" y="4761777"/>
            <a:ext cx="82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n-lt"/>
              </a:rPr>
              <a:t>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893016" y="5088706"/>
            <a:ext cx="360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</a:t>
            </a:r>
            <a:endParaRPr lang="en-GB" dirty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32934" y="5119244"/>
            <a:ext cx="1205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+mn-lt"/>
              </a:rPr>
              <a:t>100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30446" y="4910947"/>
            <a:ext cx="1205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2</a:t>
            </a:r>
            <a:r>
              <a:rPr lang="en-GB" sz="1400" dirty="0">
                <a:latin typeface="+mn-lt"/>
              </a:rPr>
              <a:t>00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03627" y="4709517"/>
            <a:ext cx="1205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3</a:t>
            </a:r>
            <a:r>
              <a:rPr lang="en-GB" sz="1400" dirty="0">
                <a:latin typeface="+mn-lt"/>
              </a:rPr>
              <a:t>00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334932" y="5740687"/>
            <a:ext cx="1205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+mn-lt"/>
              </a:rPr>
              <a:t>100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326985" y="5444257"/>
            <a:ext cx="1205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2</a:t>
            </a:r>
            <a:r>
              <a:rPr lang="en-GB" sz="1400" dirty="0">
                <a:latin typeface="+mn-lt"/>
              </a:rPr>
              <a:t>00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334931" y="5147275"/>
            <a:ext cx="1205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3</a:t>
            </a:r>
            <a:r>
              <a:rPr lang="en-GB" sz="1400" dirty="0">
                <a:latin typeface="+mn-lt"/>
              </a:rPr>
              <a:t>00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55729" y="1703187"/>
            <a:ext cx="3278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9C2"/>
                </a:solidFill>
                <a:latin typeface="Twinkl"/>
                <a:cs typeface="Twinkl"/>
              </a:rPr>
              <a:t>a. layer shading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64854" y="1999412"/>
            <a:ext cx="3278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9C2"/>
                </a:solidFill>
                <a:latin typeface="Twinkl"/>
                <a:cs typeface="Twinkl"/>
              </a:rPr>
              <a:t>b. spot heights</a:t>
            </a:r>
          </a:p>
          <a:p>
            <a:endParaRPr lang="en-US" dirty="0">
              <a:solidFill>
                <a:srgbClr val="0079C2"/>
              </a:solidFill>
              <a:latin typeface="Twinkl"/>
              <a:cs typeface="Twink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4854" y="2286672"/>
            <a:ext cx="2777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9C2"/>
                </a:solidFill>
                <a:latin typeface="Twinkl"/>
                <a:cs typeface="Twinkl"/>
              </a:rPr>
              <a:t>c. contour lines</a:t>
            </a:r>
          </a:p>
          <a:p>
            <a:endParaRPr lang="en-GB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52764" y="3595616"/>
            <a:ext cx="129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9C2"/>
                </a:solidFill>
                <a:latin typeface="Twinkl"/>
                <a:cs typeface="Twinkl"/>
              </a:rPr>
              <a:t>steep.</a:t>
            </a:r>
            <a:endParaRPr lang="en-US" dirty="0">
              <a:solidFill>
                <a:srgbClr val="0079C2"/>
              </a:solidFill>
              <a:latin typeface="Twinkl"/>
              <a:cs typeface="Twinkl"/>
            </a:endParaRPr>
          </a:p>
          <a:p>
            <a:endParaRPr lang="en-GB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94425" y="3872615"/>
            <a:ext cx="2130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9C2"/>
                </a:solidFill>
                <a:latin typeface="Twinkl"/>
                <a:cs typeface="Twinkl"/>
              </a:rPr>
              <a:t>flat.</a:t>
            </a:r>
            <a:endParaRPr lang="en-GB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85615" y="4706000"/>
            <a:ext cx="2681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9C2"/>
                </a:solidFill>
                <a:latin typeface="Twinkl"/>
                <a:cs typeface="Twinkl"/>
              </a:rPr>
              <a:t>hill.</a:t>
            </a:r>
            <a:endParaRPr lang="en-GB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96416" y="4957291"/>
            <a:ext cx="2268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GB" dirty="0">
                <a:solidFill>
                  <a:srgbClr val="0079C2"/>
                </a:solidFill>
                <a:latin typeface="Twinkl"/>
                <a:cs typeface="Twinkl"/>
              </a:rPr>
              <a:t>valley.</a:t>
            </a:r>
            <a:endParaRPr lang="en-US" dirty="0">
              <a:solidFill>
                <a:srgbClr val="0079C2"/>
              </a:solidFill>
              <a:latin typeface="Twinkl"/>
              <a:cs typeface="Twinkl"/>
            </a:endParaRPr>
          </a:p>
          <a:p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121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1" grpId="0"/>
      <p:bldP spid="6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764950" y="2021747"/>
            <a:ext cx="2768364" cy="4035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308683" y="2021747"/>
            <a:ext cx="2973897" cy="4035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1551964" y="549275"/>
            <a:ext cx="6199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87BD31"/>
                </a:solidFill>
                <a:latin typeface="+mj-lt"/>
                <a:cs typeface="Twinkl"/>
              </a:rPr>
              <a:t>How is Height Shown on a Map?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3732" y="1409350"/>
            <a:ext cx="6937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n-lt"/>
              </a:rPr>
              <a:t>Complete the </a:t>
            </a:r>
            <a:r>
              <a:rPr lang="en-GB" dirty="0">
                <a:solidFill>
                  <a:srgbClr val="0079C2"/>
                </a:solidFill>
                <a:latin typeface="+mj-lt"/>
              </a:rPr>
              <a:t>What a Relief! Activity Sheet.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702" y="464884"/>
            <a:ext cx="723986" cy="72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683" y="1900541"/>
            <a:ext cx="3003258" cy="42481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950" y="2232803"/>
            <a:ext cx="2768364" cy="391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86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1964" y="549275"/>
            <a:ext cx="6199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87BD31"/>
                </a:solidFill>
                <a:latin typeface="+mj-lt"/>
                <a:cs typeface="Twinkl"/>
              </a:rPr>
              <a:t>Maptastic</a:t>
            </a:r>
            <a:r>
              <a:rPr lang="en-US" sz="3200" dirty="0">
                <a:solidFill>
                  <a:srgbClr val="87BD31"/>
                </a:solidFill>
                <a:latin typeface="+mj-lt"/>
                <a:cs typeface="Twinkl"/>
              </a:rPr>
              <a:t>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090" y="1219648"/>
            <a:ext cx="4327819" cy="32744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702" y="441325"/>
            <a:ext cx="723986" cy="72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8275" y="4813183"/>
            <a:ext cx="36337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winkl"/>
                <a:cs typeface="Twinkl"/>
              </a:rPr>
              <a:t>You have 1 minute to tell your partner the key learning points from this lesson about how height can be shown on maps!</a:t>
            </a:r>
          </a:p>
          <a:p>
            <a:endParaRPr lang="en-GB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686" y="3657600"/>
            <a:ext cx="414722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54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838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15"/>
          <p:cNvSpPr txBox="1">
            <a:spLocks/>
          </p:cNvSpPr>
          <p:nvPr/>
        </p:nvSpPr>
        <p:spPr bwMode="auto">
          <a:xfrm>
            <a:off x="684213" y="3980395"/>
            <a:ext cx="7775575" cy="138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rgbClr val="1C1C1C"/>
                </a:solidFill>
                <a:latin typeface="Twinkl Light" pitchFamily="2" charset="0"/>
              </a:rPr>
              <a:t>To consider the different methods used to show height on a map.</a:t>
            </a:r>
          </a:p>
          <a:p>
            <a: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rgbClr val="1C1C1C"/>
                </a:solidFill>
                <a:latin typeface="Twinkl Light" pitchFamily="2" charset="0"/>
              </a:rPr>
              <a:t>To interpret contour lines to show the height of the land.</a:t>
            </a:r>
          </a:p>
          <a:p>
            <a: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rgbClr val="1C1C1C"/>
                </a:solidFill>
                <a:latin typeface="Twinkl Light" pitchFamily="2" charset="0"/>
              </a:rPr>
              <a:t>To interpret contour patterns to show the shape of the land.</a:t>
            </a:r>
          </a:p>
          <a:p>
            <a: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altLang="en-US" dirty="0">
              <a:solidFill>
                <a:srgbClr val="1C1C1C"/>
              </a:solidFill>
              <a:latin typeface="+mn-lt"/>
            </a:endParaRPr>
          </a:p>
        </p:txBody>
      </p:sp>
      <p:sp>
        <p:nvSpPr>
          <p:cNvPr id="9219" name="Content Placeholder 15"/>
          <p:cNvSpPr txBox="1">
            <a:spLocks/>
          </p:cNvSpPr>
          <p:nvPr/>
        </p:nvSpPr>
        <p:spPr bwMode="auto">
          <a:xfrm>
            <a:off x="684212" y="1507172"/>
            <a:ext cx="7775575" cy="24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anose="020B03030302020203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</a:pPr>
            <a:r>
              <a:rPr lang="en-GB" altLang="en-US" dirty="0">
                <a:solidFill>
                  <a:srgbClr val="1C1C1C"/>
                </a:solidFill>
                <a:latin typeface="+mn-lt"/>
              </a:rPr>
              <a:t>To understand how height is shown on a map.</a:t>
            </a:r>
          </a:p>
        </p:txBody>
      </p:sp>
      <p:sp>
        <p:nvSpPr>
          <p:cNvPr id="11" name="Content Placeholder 15"/>
          <p:cNvSpPr txBox="1">
            <a:spLocks/>
          </p:cNvSpPr>
          <p:nvPr/>
        </p:nvSpPr>
        <p:spPr>
          <a:xfrm>
            <a:off x="479425" y="728663"/>
            <a:ext cx="8196263" cy="696912"/>
          </a:xfrm>
          <a:prstGeom prst="rect">
            <a:avLst/>
          </a:prstGeom>
          <a:noFill/>
          <a:ln w="25400">
            <a:noFill/>
          </a:ln>
        </p:spPr>
        <p:txBody>
          <a:bodyPr lIns="252000" tIns="216000" rIns="252000" bIns="18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GB" sz="3600" dirty="0">
                <a:solidFill>
                  <a:srgbClr val="87BD31"/>
                </a:solidFill>
                <a:latin typeface="+mj-lt"/>
              </a:rPr>
              <a:t>Learning Objective</a:t>
            </a:r>
          </a:p>
        </p:txBody>
      </p:sp>
      <p:sp>
        <p:nvSpPr>
          <p:cNvPr id="12" name="Content Placeholder 15"/>
          <p:cNvSpPr txBox="1">
            <a:spLocks/>
          </p:cNvSpPr>
          <p:nvPr/>
        </p:nvSpPr>
        <p:spPr>
          <a:xfrm>
            <a:off x="479425" y="2789238"/>
            <a:ext cx="8196263" cy="698500"/>
          </a:xfrm>
          <a:prstGeom prst="rect">
            <a:avLst/>
          </a:prstGeom>
          <a:noFill/>
          <a:ln w="25400">
            <a:noFill/>
          </a:ln>
        </p:spPr>
        <p:txBody>
          <a:bodyPr lIns="252000" tIns="216000" rIns="252000" bIns="18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GB" sz="3600" dirty="0">
                <a:solidFill>
                  <a:srgbClr val="87BD31"/>
                </a:solidFill>
                <a:latin typeface="+mj-lt"/>
              </a:rPr>
              <a:t>Success Criteria</a:t>
            </a:r>
          </a:p>
        </p:txBody>
      </p:sp>
    </p:spTree>
    <p:extLst>
      <p:ext uri="{BB962C8B-B14F-4D97-AF65-F5344CB8AC3E}">
        <p14:creationId xmlns:p14="http://schemas.microsoft.com/office/powerpoint/2010/main" val="3779655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84213" y="544248"/>
            <a:ext cx="7775575" cy="772107"/>
          </a:xfrm>
          <a:prstGeom prst="rect">
            <a:avLst/>
          </a:prstGeom>
        </p:spPr>
        <p:txBody>
          <a:bodyPr wrap="square" lIns="0" tIns="108000" rIns="0" bIns="10800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GB" sz="3600" dirty="0">
                <a:solidFill>
                  <a:srgbClr val="87BD31"/>
                </a:solidFill>
                <a:latin typeface="+mj-lt"/>
                <a:cs typeface="Clear Sans Light" panose="020B0303030202020304" pitchFamily="34" charset="0"/>
              </a:rPr>
              <a:t>Think, Pair, Share</a:t>
            </a:r>
          </a:p>
        </p:txBody>
      </p:sp>
      <p:sp>
        <p:nvSpPr>
          <p:cNvPr id="4" name="Rectangle 3"/>
          <p:cNvSpPr/>
          <p:nvPr/>
        </p:nvSpPr>
        <p:spPr>
          <a:xfrm>
            <a:off x="6255033" y="1755500"/>
            <a:ext cx="2058662" cy="4096094"/>
          </a:xfrm>
          <a:prstGeom prst="rect">
            <a:avLst/>
          </a:prstGeom>
          <a:noFill/>
          <a:ln>
            <a:solidFill>
              <a:srgbClr val="007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b="1" dirty="0">
                <a:solidFill>
                  <a:srgbClr val="0079C2"/>
                </a:solidFill>
              </a:rPr>
              <a:t>Keywords</a:t>
            </a:r>
          </a:p>
          <a:p>
            <a:endParaRPr lang="en-US" dirty="0">
              <a:solidFill>
                <a:srgbClr val="0079C2"/>
              </a:solidFill>
              <a:latin typeface="Twinkl"/>
              <a:cs typeface="Twinkl"/>
            </a:endParaRPr>
          </a:p>
          <a:p>
            <a:r>
              <a:rPr lang="en-US" dirty="0">
                <a:solidFill>
                  <a:srgbClr val="0079C2"/>
                </a:solidFill>
                <a:latin typeface="Twinkl"/>
                <a:cs typeface="Twinkl"/>
              </a:rPr>
              <a:t>Relief </a:t>
            </a:r>
            <a:r>
              <a:rPr lang="mr-IN" dirty="0">
                <a:solidFill>
                  <a:srgbClr val="0079C2"/>
                </a:solidFill>
                <a:latin typeface="Twinkl"/>
                <a:cs typeface="Twinkl"/>
              </a:rPr>
              <a:t>–</a:t>
            </a:r>
            <a:r>
              <a:rPr lang="en-US" dirty="0">
                <a:solidFill>
                  <a:srgbClr val="0079C2"/>
                </a:solidFill>
                <a:latin typeface="Twinkl"/>
                <a:cs typeface="Twinkl"/>
              </a:rPr>
              <a:t> </a:t>
            </a:r>
            <a:r>
              <a:rPr lang="en-US" dirty="0">
                <a:solidFill>
                  <a:schemeClr val="tx1"/>
                </a:solidFill>
                <a:latin typeface="Twinkl"/>
                <a:cs typeface="Twinkl"/>
              </a:rPr>
              <a:t>the difference between the highest and lowest heights of an area.</a:t>
            </a:r>
          </a:p>
          <a:p>
            <a:endParaRPr lang="en-US" dirty="0">
              <a:solidFill>
                <a:srgbClr val="0079C2"/>
              </a:solidFill>
              <a:latin typeface="Twinkl"/>
              <a:cs typeface="Twinkl"/>
            </a:endParaRPr>
          </a:p>
          <a:p>
            <a:r>
              <a:rPr lang="en-US" dirty="0">
                <a:solidFill>
                  <a:srgbClr val="0079C2"/>
                </a:solidFill>
                <a:latin typeface="Twinkl"/>
                <a:cs typeface="Twinkl"/>
              </a:rPr>
              <a:t>Topography </a:t>
            </a:r>
            <a:r>
              <a:rPr lang="mr-IN" dirty="0">
                <a:solidFill>
                  <a:srgbClr val="0079C2"/>
                </a:solidFill>
                <a:latin typeface="Twinkl"/>
                <a:cs typeface="Twinkl"/>
              </a:rPr>
              <a:t>–</a:t>
            </a:r>
            <a:r>
              <a:rPr lang="en-US" dirty="0">
                <a:solidFill>
                  <a:srgbClr val="0079C2"/>
                </a:solidFill>
                <a:latin typeface="Twinkl"/>
                <a:cs typeface="Twinkl"/>
              </a:rPr>
              <a:t> </a:t>
            </a:r>
            <a:r>
              <a:rPr lang="en-US" dirty="0">
                <a:solidFill>
                  <a:schemeClr val="tx1"/>
                </a:solidFill>
                <a:latin typeface="Twinkl"/>
                <a:cs typeface="Twinkl"/>
              </a:rPr>
              <a:t>the surface features of the earth like hills, mountains, valleys etc..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82" y="1755500"/>
            <a:ext cx="5127696" cy="38457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702" y="441325"/>
            <a:ext cx="723986" cy="720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55028" y="4902397"/>
            <a:ext cx="2716972" cy="114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GB" kern="0" dirty="0">
                <a:latin typeface="Twinkl"/>
                <a:cs typeface="Twinkl"/>
              </a:rPr>
              <a:t>	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GB" kern="0" dirty="0">
              <a:latin typeface="Twinkl"/>
              <a:cs typeface="Twinkl"/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GB" kern="0" dirty="0">
                <a:latin typeface="Twinkl"/>
                <a:cs typeface="Twinkl"/>
              </a:rPr>
              <a:t>	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GB" kern="0" dirty="0">
                <a:latin typeface="Twinkl"/>
                <a:cs typeface="Twinkl"/>
              </a:rPr>
              <a:t>	</a:t>
            </a:r>
            <a:endParaRPr lang="en-US" kern="0" dirty="0">
              <a:latin typeface="Twinkl"/>
              <a:cs typeface="Twink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787" y="2277035"/>
            <a:ext cx="2202100" cy="3923741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 flipH="1">
            <a:off x="3589887" y="1161325"/>
            <a:ext cx="2129647" cy="1289161"/>
          </a:xfrm>
          <a:prstGeom prst="wedgeRoundRectCallout">
            <a:avLst>
              <a:gd name="adj1" fmla="val -36859"/>
              <a:gd name="adj2" fmla="val 72580"/>
              <a:gd name="adj3" fmla="val 16667"/>
            </a:avLst>
          </a:prstGeom>
          <a:solidFill>
            <a:schemeClr val="accent4">
              <a:alpha val="50000"/>
            </a:schemeClr>
          </a:solidFill>
          <a:ln w="28575">
            <a:solidFill>
              <a:srgbClr val="87BD3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kern="0" dirty="0">
                <a:latin typeface="Twinkl"/>
                <a:cs typeface="Twinkl"/>
              </a:rPr>
              <a:t>It is easy to see from the photograph that this is a hill...</a:t>
            </a:r>
            <a:endParaRPr lang="en-GB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3744504" y="3411166"/>
            <a:ext cx="1820411" cy="1141410"/>
          </a:xfrm>
          <a:prstGeom prst="wedgeRoundRectCallout">
            <a:avLst>
              <a:gd name="adj1" fmla="val 45987"/>
              <a:gd name="adj2" fmla="val -96988"/>
              <a:gd name="adj3" fmla="val 16667"/>
            </a:avLst>
          </a:prstGeom>
          <a:solidFill>
            <a:schemeClr val="accent5">
              <a:alpha val="50000"/>
            </a:schemeClr>
          </a:solidFill>
          <a:ln w="28575">
            <a:solidFill>
              <a:srgbClr val="0079C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kern="0" dirty="0">
                <a:latin typeface="Twinkl"/>
                <a:cs typeface="Twinkl"/>
              </a:rPr>
              <a:t>... but how could this hill be shown on a map?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114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1964" y="549275"/>
            <a:ext cx="6199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87BD31"/>
                </a:solidFill>
                <a:latin typeface="+mj-lt"/>
                <a:cs typeface="Twinkl"/>
              </a:rPr>
              <a:t>How Is Height Shown on a Map?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702" y="481662"/>
            <a:ext cx="723986" cy="720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5740" y="1134050"/>
            <a:ext cx="8244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>
                <a:solidFill>
                  <a:srgbClr val="0079C2"/>
                </a:solidFill>
                <a:latin typeface="Twinkl"/>
                <a:cs typeface="Twinkl"/>
              </a:rPr>
              <a:t>There are three ways of showing height on a map: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08" y="1786438"/>
            <a:ext cx="3049296" cy="40143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14899" y="1568323"/>
            <a:ext cx="3698796" cy="1574950"/>
          </a:xfrm>
          <a:prstGeom prst="rect">
            <a:avLst/>
          </a:prstGeom>
          <a:solidFill>
            <a:srgbClr val="F285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latin typeface="Twinkl"/>
                <a:cs typeface="Twinkl"/>
              </a:rPr>
              <a:t>1. Layer Shading</a:t>
            </a:r>
          </a:p>
          <a:p>
            <a:endParaRPr lang="en-GB" sz="1050" dirty="0">
              <a:latin typeface="Twinkl"/>
              <a:cs typeface="Twinkl"/>
            </a:endParaRPr>
          </a:p>
          <a:p>
            <a:r>
              <a:rPr lang="en-GB" dirty="0">
                <a:latin typeface="Twinkl"/>
                <a:cs typeface="Twinkl"/>
              </a:rPr>
              <a:t>Areas of different heights are shown using different colours. A key is used to show how high the land is.</a:t>
            </a:r>
            <a:endParaRPr lang="en-US" dirty="0">
              <a:latin typeface="Twinkl"/>
              <a:cs typeface="Twink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51696" y="3315430"/>
            <a:ext cx="38080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Heights are usually shown in metres above sea level.</a:t>
            </a:r>
          </a:p>
          <a:p>
            <a:endParaRPr lang="en-GB" dirty="0"/>
          </a:p>
          <a:p>
            <a:r>
              <a:rPr lang="en-GB" dirty="0">
                <a:latin typeface="+mn-lt"/>
              </a:rPr>
              <a:t>What is the height of the land at A, B and C?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3457" y="3852542"/>
            <a:ext cx="369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n-lt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63310" y="3852542"/>
            <a:ext cx="369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</a:t>
            </a:r>
            <a:endParaRPr lang="en-GB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34956" y="3852542"/>
            <a:ext cx="369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</a:t>
            </a:r>
            <a:endParaRPr lang="en-GB" dirty="0"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37944" y="4792758"/>
            <a:ext cx="3575751" cy="380677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 = less than 100m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37944" y="5205381"/>
            <a:ext cx="3575751" cy="380677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 = 200-300m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737944" y="5618004"/>
            <a:ext cx="3575751" cy="380677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 = more than 300m</a:t>
            </a:r>
          </a:p>
        </p:txBody>
      </p:sp>
    </p:spTree>
    <p:extLst>
      <p:ext uri="{BB962C8B-B14F-4D97-AF65-F5344CB8AC3E}">
        <p14:creationId xmlns:p14="http://schemas.microsoft.com/office/powerpoint/2010/main" val="261804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24" y="786468"/>
            <a:ext cx="3421861" cy="52850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0" y="786468"/>
            <a:ext cx="3698796" cy="2986899"/>
          </a:xfrm>
          <a:prstGeom prst="rect">
            <a:avLst/>
          </a:prstGeom>
          <a:solidFill>
            <a:srgbClr val="F285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latin typeface="+mj-lt"/>
                <a:cs typeface="Twinkl"/>
              </a:rPr>
              <a:t>Layer Shading</a:t>
            </a:r>
          </a:p>
          <a:p>
            <a:endParaRPr lang="en-GB" sz="1050" dirty="0">
              <a:latin typeface="Twinkl"/>
              <a:cs typeface="Twinkl"/>
            </a:endParaRPr>
          </a:p>
          <a:p>
            <a:r>
              <a:rPr lang="en-GB" dirty="0">
                <a:cs typeface="Twinkl"/>
              </a:rPr>
              <a:t>Layer shading is often used on maps of very large areas like countries. It gives a good overview of the relief of that area. </a:t>
            </a:r>
          </a:p>
          <a:p>
            <a:endParaRPr lang="en-GB" dirty="0">
              <a:cs typeface="Twinkl"/>
            </a:endParaRPr>
          </a:p>
          <a:p>
            <a:r>
              <a:rPr lang="en-GB" dirty="0">
                <a:cs typeface="Twinkl"/>
              </a:rPr>
              <a:t>The highest areas are usually shaded in brown and the flatter areas in shades of green. </a:t>
            </a:r>
            <a:endParaRPr lang="en-US" dirty="0">
              <a:cs typeface="Twink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702" y="441325"/>
            <a:ext cx="723986" cy="72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4731391"/>
            <a:ext cx="3758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n-lt"/>
              </a:rPr>
              <a:t>How would you describe the relief of the UK?</a:t>
            </a:r>
          </a:p>
        </p:txBody>
      </p:sp>
    </p:spTree>
    <p:extLst>
      <p:ext uri="{BB962C8B-B14F-4D97-AF65-F5344CB8AC3E}">
        <p14:creationId xmlns:p14="http://schemas.microsoft.com/office/powerpoint/2010/main" val="1604447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489428"/>
            <a:ext cx="4103002" cy="41813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16617" y="1485616"/>
            <a:ext cx="3103927" cy="1692897"/>
          </a:xfrm>
          <a:prstGeom prst="rect">
            <a:avLst/>
          </a:prstGeom>
          <a:solidFill>
            <a:srgbClr val="F285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kern="0" dirty="0">
                <a:latin typeface="+mj-lt"/>
                <a:cs typeface="Twinkl"/>
              </a:rPr>
              <a:t>2. Spot Heights </a:t>
            </a:r>
          </a:p>
          <a:p>
            <a:pPr lvl="0"/>
            <a:endParaRPr lang="en-GB" kern="0" dirty="0">
              <a:latin typeface="Twinkl"/>
              <a:cs typeface="Twinkl"/>
            </a:endParaRPr>
          </a:p>
          <a:p>
            <a:r>
              <a:rPr lang="en-GB" dirty="0">
                <a:latin typeface="Twinkl"/>
                <a:cs typeface="Twinkl"/>
              </a:rPr>
              <a:t>The exact height of a place above the ground is measured and written onto a map.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51964" y="549275"/>
            <a:ext cx="6199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87BD31"/>
                </a:solidFill>
                <a:latin typeface="+mj-lt"/>
                <a:cs typeface="Twinkl"/>
              </a:rPr>
              <a:t>How Is Height Shown on a Map?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16617" y="4393281"/>
            <a:ext cx="3378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n-lt"/>
              </a:rPr>
              <a:t>What does the blue triangle on the map represent?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702" y="435313"/>
            <a:ext cx="72398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19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1964" y="549275"/>
            <a:ext cx="6199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87BD31"/>
                </a:solidFill>
                <a:latin typeface="+mj-lt"/>
                <a:cs typeface="Twinkl"/>
              </a:rPr>
              <a:t>How Is Height Shown on a Map?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702" y="441325"/>
            <a:ext cx="723986" cy="72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16331" y="1349919"/>
            <a:ext cx="278514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winkl"/>
                <a:cs typeface="Twinkl"/>
              </a:rPr>
              <a:t>The </a:t>
            </a:r>
            <a:r>
              <a:rPr lang="en-US" dirty="0">
                <a:solidFill>
                  <a:srgbClr val="0079C2"/>
                </a:solidFill>
                <a:latin typeface="Twinkl"/>
                <a:cs typeface="Twinkl"/>
              </a:rPr>
              <a:t>blue triangle </a:t>
            </a:r>
            <a:r>
              <a:rPr lang="en-US" dirty="0">
                <a:latin typeface="Twinkl"/>
                <a:cs typeface="Twinkl"/>
              </a:rPr>
              <a:t>represents a triangulation pillar or trig point. These concrete pillars were built in the 1930s to help make accurate maps. Over 6,500 were built and many remain today.</a:t>
            </a:r>
          </a:p>
          <a:p>
            <a:endParaRPr lang="en-US" dirty="0">
              <a:latin typeface="Twinkl"/>
              <a:cs typeface="Twinkl"/>
            </a:endParaRPr>
          </a:p>
          <a:p>
            <a:r>
              <a:rPr lang="en-US" dirty="0">
                <a:latin typeface="Twinkl"/>
                <a:cs typeface="Twinkl"/>
              </a:rPr>
              <a:t>Some triangulation pillars have compass bearings on the top showing the direction and distance to different places.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60" y="1397675"/>
            <a:ext cx="3319010" cy="22144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60" y="3773341"/>
            <a:ext cx="3308991" cy="22077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90554" y="2285097"/>
            <a:ext cx="2122295" cy="413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56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65" y="1367404"/>
            <a:ext cx="4518890" cy="44084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44455" y="1205915"/>
            <a:ext cx="2885813" cy="4731392"/>
          </a:xfrm>
          <a:prstGeom prst="rect">
            <a:avLst/>
          </a:prstGeom>
          <a:solidFill>
            <a:srgbClr val="F08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latin typeface="+mj-lt"/>
                <a:cs typeface="Twinkl"/>
              </a:rPr>
              <a:t>3. Contour Lines </a:t>
            </a:r>
          </a:p>
          <a:p>
            <a:endParaRPr lang="en-GB" dirty="0">
              <a:latin typeface="Twinkl"/>
              <a:cs typeface="Twinkl"/>
            </a:endParaRPr>
          </a:p>
          <a:p>
            <a:r>
              <a:rPr lang="en-GB" dirty="0">
                <a:latin typeface="Twinkl"/>
                <a:cs typeface="Twinkl"/>
              </a:rPr>
              <a:t>Contour lines are lines on a map which join up places of the same height. </a:t>
            </a:r>
            <a:r>
              <a:rPr lang="en-US" dirty="0">
                <a:latin typeface="Twinkl"/>
                <a:cs typeface="Twinkl"/>
              </a:rPr>
              <a:t>Everywhere along a contour line is the same height. Contour lines are </a:t>
            </a:r>
            <a:r>
              <a:rPr lang="en-GB" dirty="0">
                <a:latin typeface="Twinkl"/>
                <a:cs typeface="Twinkl"/>
              </a:rPr>
              <a:t>usually coloured brown/orange on a map.</a:t>
            </a:r>
          </a:p>
          <a:p>
            <a:endParaRPr lang="en-GB" dirty="0">
              <a:latin typeface="Twinkl"/>
              <a:cs typeface="Twinkl"/>
            </a:endParaRPr>
          </a:p>
          <a:p>
            <a:r>
              <a:rPr lang="en-GB" dirty="0">
                <a:latin typeface="Twinkl"/>
                <a:cs typeface="Twinkl"/>
              </a:rPr>
              <a:t>The contour interval is the difference in height between contour lines.</a:t>
            </a:r>
          </a:p>
          <a:p>
            <a:r>
              <a:rPr lang="en-GB" dirty="0">
                <a:latin typeface="Twinkl"/>
                <a:cs typeface="Twinkl"/>
              </a:rPr>
              <a:t>The contour interval on this map is 100 metres.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51964" y="549275"/>
            <a:ext cx="6199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87BD31"/>
                </a:solidFill>
                <a:latin typeface="+mj-lt"/>
                <a:cs typeface="Twinkl"/>
              </a:rPr>
              <a:t>How Is Height Shown on a Map?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702" y="449983"/>
            <a:ext cx="723986" cy="72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2161" y="5775819"/>
            <a:ext cx="4491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n-lt"/>
              </a:rPr>
              <a:t>Everywhere along this contour line is 100m above sea level.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374084" y="2692866"/>
            <a:ext cx="285226" cy="3082953"/>
          </a:xfrm>
          <a:prstGeom prst="straightConnector1">
            <a:avLst/>
          </a:prstGeom>
          <a:ln w="38100">
            <a:solidFill>
              <a:srgbClr val="F2854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390862" y="5352176"/>
            <a:ext cx="251670" cy="423643"/>
          </a:xfrm>
          <a:prstGeom prst="straightConnector1">
            <a:avLst/>
          </a:prstGeom>
          <a:ln w="38100">
            <a:solidFill>
              <a:srgbClr val="F0821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2340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1964" y="549275"/>
            <a:ext cx="6199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87BD31"/>
                </a:solidFill>
                <a:latin typeface="+mj-lt"/>
                <a:cs typeface="Twinkl"/>
              </a:rPr>
              <a:t>How Is Height Shown on a Map?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04" y="1216404"/>
            <a:ext cx="4274357" cy="32339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4635" y="3338818"/>
            <a:ext cx="4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93890" y="2358704"/>
            <a:ext cx="4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40426" y="2283203"/>
            <a:ext cx="4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51696" y="3078543"/>
            <a:ext cx="4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27009" y="1216404"/>
            <a:ext cx="3003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  <a:cs typeface="Twinkl"/>
              </a:rPr>
              <a:t>Contour lines show the height of a place.</a:t>
            </a:r>
          </a:p>
          <a:p>
            <a:endParaRPr lang="en-GB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12160" y="2062880"/>
            <a:ext cx="27012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winkl"/>
                <a:cs typeface="Twinkl"/>
              </a:rPr>
              <a:t>What is the height of the land at:</a:t>
            </a:r>
          </a:p>
          <a:p>
            <a:endParaRPr lang="en-GB" dirty="0">
              <a:latin typeface="Twinkl"/>
              <a:cs typeface="Twinkl"/>
            </a:endParaRPr>
          </a:p>
          <a:p>
            <a:r>
              <a:rPr lang="en-GB" dirty="0">
                <a:latin typeface="Twinkl"/>
                <a:cs typeface="Twinkl"/>
              </a:rPr>
              <a:t>A?</a:t>
            </a:r>
          </a:p>
          <a:p>
            <a:r>
              <a:rPr lang="en-GB" dirty="0">
                <a:latin typeface="Twinkl"/>
                <a:cs typeface="Twinkl"/>
              </a:rPr>
              <a:t>B?</a:t>
            </a:r>
          </a:p>
          <a:p>
            <a:r>
              <a:rPr lang="en-GB" dirty="0">
                <a:latin typeface="Twinkl"/>
                <a:cs typeface="Twinkl"/>
              </a:rPr>
              <a:t>C?</a:t>
            </a:r>
          </a:p>
          <a:p>
            <a:r>
              <a:rPr lang="en-GB" dirty="0">
                <a:latin typeface="Twinkl"/>
                <a:cs typeface="Twinkl"/>
              </a:rPr>
              <a:t>D?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67502" y="2896137"/>
            <a:ext cx="2608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9C2"/>
                </a:solidFill>
                <a:latin typeface="Twinkl"/>
                <a:cs typeface="Twinkl"/>
              </a:rPr>
              <a:t>900m</a:t>
            </a:r>
          </a:p>
          <a:p>
            <a:r>
              <a:rPr lang="en-US" dirty="0">
                <a:solidFill>
                  <a:srgbClr val="0079C2"/>
                </a:solidFill>
                <a:latin typeface="Twinkl"/>
                <a:cs typeface="Twinkl"/>
              </a:rPr>
              <a:t>1300m</a:t>
            </a:r>
          </a:p>
          <a:p>
            <a:r>
              <a:rPr lang="en-US" dirty="0">
                <a:solidFill>
                  <a:srgbClr val="0079C2"/>
                </a:solidFill>
                <a:latin typeface="Twinkl"/>
                <a:cs typeface="Twinkl"/>
              </a:rPr>
              <a:t>1600m</a:t>
            </a:r>
          </a:p>
          <a:p>
            <a:r>
              <a:rPr lang="en-US" dirty="0">
                <a:solidFill>
                  <a:srgbClr val="0079C2"/>
                </a:solidFill>
                <a:latin typeface="Twinkl"/>
                <a:cs typeface="Twinkl"/>
              </a:rPr>
              <a:t>950m</a:t>
            </a:r>
          </a:p>
          <a:p>
            <a:endParaRPr lang="en-GB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73219" y="4030140"/>
            <a:ext cx="3003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9C2"/>
                </a:solidFill>
                <a:latin typeface="Twinkl"/>
                <a:cs typeface="Twinkl"/>
              </a:rPr>
              <a:t>Location D is halfway between two contour lines so we estimate the height. </a:t>
            </a:r>
          </a:p>
          <a:p>
            <a:endParaRPr lang="en-GB" dirty="0">
              <a:latin typeface="+mn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6" y="4450360"/>
            <a:ext cx="2080217" cy="227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6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Custom 1">
      <a:dk1>
        <a:srgbClr val="1C1C1C"/>
      </a:dk1>
      <a:lt1>
        <a:srgbClr val="FFFFFF"/>
      </a:lt1>
      <a:dk2>
        <a:srgbClr val="0C0C0C"/>
      </a:dk2>
      <a:lt2>
        <a:srgbClr val="DCD8DC"/>
      </a:lt2>
      <a:accent1>
        <a:srgbClr val="E6007E"/>
      </a:accent1>
      <a:accent2>
        <a:srgbClr val="F0821A"/>
      </a:accent2>
      <a:accent3>
        <a:srgbClr val="F9B000"/>
      </a:accent3>
      <a:accent4>
        <a:srgbClr val="86BD34"/>
      </a:accent4>
      <a:accent5>
        <a:srgbClr val="007AC3"/>
      </a:accent5>
      <a:accent6>
        <a:srgbClr val="653C8F"/>
      </a:accent6>
      <a:hlink>
        <a:srgbClr val="1C1C1C"/>
      </a:hlink>
      <a:folHlink>
        <a:srgbClr val="1C1C1C"/>
      </a:folHlink>
    </a:clrScheme>
    <a:fontScheme name="Custom 1">
      <a:majorFont>
        <a:latin typeface="Twinkl SemiBold"/>
        <a:ea typeface=""/>
        <a:cs typeface=""/>
      </a:majorFont>
      <a:minorFont>
        <a:latin typeface="Twinkl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#Secondary PowerPoint Template.pptx" id="{CD59C130-EF4B-452C-9E9D-47F3E0759D28}" vid="{4CF979EC-BCA1-4725-80F2-840BEDC2CA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#Secondary PowerPoint Template</Template>
  <TotalTime>286</TotalTime>
  <Words>717</Words>
  <Application>Microsoft Office PowerPoint</Application>
  <PresentationFormat>On-screen Show (4:3)</PresentationFormat>
  <Paragraphs>143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Clear Sans Light</vt:lpstr>
      <vt:lpstr>Twinkl SemiBold</vt:lpstr>
      <vt:lpstr>Arial</vt:lpstr>
      <vt:lpstr>Clear Sans</vt:lpstr>
      <vt:lpstr>Sassoon Infant Rg</vt:lpstr>
      <vt:lpstr>Twinkl Light</vt:lpstr>
      <vt:lpstr>Calibri</vt:lpstr>
      <vt:lpstr>Twinkl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Georgina Smith</dc:creator>
  <cp:lastModifiedBy>Georgina Smith</cp:lastModifiedBy>
  <cp:revision>21</cp:revision>
  <dcterms:created xsi:type="dcterms:W3CDTF">2018-08-07T12:16:31Z</dcterms:created>
  <dcterms:modified xsi:type="dcterms:W3CDTF">2018-11-02T15:23:51Z</dcterms:modified>
</cp:coreProperties>
</file>