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9" r:id="rId5"/>
    <p:sldId id="260" r:id="rId6"/>
    <p:sldId id="271" r:id="rId7"/>
    <p:sldId id="258" r:id="rId8"/>
    <p:sldId id="261" r:id="rId9"/>
    <p:sldId id="262" r:id="rId10"/>
    <p:sldId id="268" r:id="rId11"/>
    <p:sldId id="270" r:id="rId12"/>
    <p:sldId id="263" r:id="rId13"/>
    <p:sldId id="269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3"/>
  </p:normalViewPr>
  <p:slideViewPr>
    <p:cSldViewPr>
      <p:cViewPr varScale="1">
        <p:scale>
          <a:sx n="90" d="100"/>
          <a:sy n="90" d="100"/>
        </p:scale>
        <p:origin x="53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20DA6-C1DD-4590-831F-F0DDBB4D81C5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3B90-617A-4793-96A4-77AABDF0C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67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8EC20-EC87-489E-9A6A-56F7F9EBBFC6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BA55-CBA9-45DC-B654-3A08290AF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5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https://www.youtube.com/watch?v=leCAy1v1fnI – FREE CLIMBING IN YOSEMITE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BA55-CBA9-45DC-B654-3A08290AFD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8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BA55-CBA9-45DC-B654-3A08290AFD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1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2873-D013-475C-A4F8-8929F49155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277B-9591-4DA8-B575-C6A8C2E5A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93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2873-D013-475C-A4F8-8929F49155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277B-9591-4DA8-B575-C6A8C2E5A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9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2873-D013-475C-A4F8-8929F49155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277B-9591-4DA8-B575-C6A8C2E5A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3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2873-D013-475C-A4F8-8929F49155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277B-9591-4DA8-B575-C6A8C2E5A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4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2873-D013-475C-A4F8-8929F49155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277B-9591-4DA8-B575-C6A8C2E5A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2873-D013-475C-A4F8-8929F49155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277B-9591-4DA8-B575-C6A8C2E5A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4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2873-D013-475C-A4F8-8929F49155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277B-9591-4DA8-B575-C6A8C2E5A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9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2873-D013-475C-A4F8-8929F49155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277B-9591-4DA8-B575-C6A8C2E5A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9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2873-D013-475C-A4F8-8929F49155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277B-9591-4DA8-B575-C6A8C2E5A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7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2873-D013-475C-A4F8-8929F49155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277B-9591-4DA8-B575-C6A8C2E5A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64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2873-D013-475C-A4F8-8929F49155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277B-9591-4DA8-B575-C6A8C2E5A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49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2873-D013-475C-A4F8-8929F49155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B277B-9591-4DA8-B575-C6A8C2E5A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4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yosemite&amp;source=images&amp;cd=&amp;cad=rja&amp;docid=QIUQ9eArrVgcAM&amp;tbnid=o3U8mReDp1EuPM:&amp;ved=0CAUQjRw&amp;url=http://9wows.com/extreme-or-foolish/dean-potter-solo-taft-point-yosemite-slacklining/&amp;ei=Xh9xUfKkO4qd0wWb4YCADw&amp;bvm=bv.45373924,d.d2k&amp;psig=AFQjCNFA9iFsez3kZj37KoE_ch2UbU3YDw&amp;ust=1366454466476694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5RQp77uVPA" TargetMode="External"/><Relationship Id="rId4" Type="http://schemas.openxmlformats.org/officeDocument/2006/relationships/hyperlink" Target="http://www.google.co.uk/url?sa=i&amp;rct=j&amp;q=yosemite&amp;source=images&amp;cd=&amp;cad=rja&amp;docid=QIUQ9eArrVgcAM&amp;tbnid=o3U8mReDp1EuPM:&amp;ved=0CAUQjRw&amp;url=http://9wows.com/extreme-or-foolish/dean-potter-solo-taft-point-yosemite-slacklining/&amp;ei=Xh9xUfKkO4qd0wWb4YCADw&amp;bvm=bv.45373924,d.d2k&amp;psig=AFQjCNFA9iFsez3kZj37KoE_ch2UbU3YDw&amp;ust=1366454466476694" TargetMode="External"/><Relationship Id="rId5" Type="http://schemas.openxmlformats.org/officeDocument/2006/relationships/image" Target="../media/image6.jpeg"/><Relationship Id="rId6" Type="http://schemas.openxmlformats.org/officeDocument/2006/relationships/hyperlink" Target="http://www.boredpanda.com/el-capitan-free-climb-ascent-kevin-jorgeson-tommy-caldwell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540"/>
            <a:ext cx="7772400" cy="86518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GB" sz="2800" b="1" dirty="0" smtClean="0">
                <a:latin typeface="Calibri" pitchFamily="34" charset="0"/>
              </a:rPr>
              <a:t>What questions could you ask about this photograph?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23850" y="2636838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cs typeface="Arial" charset="0"/>
              </a:rPr>
              <a:t>Who?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95288" y="4652963"/>
            <a:ext cx="172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cs typeface="Arial" charset="0"/>
              </a:rPr>
              <a:t>When?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627313" y="6092825"/>
            <a:ext cx="18002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cs typeface="Arial" charset="0"/>
              </a:rPr>
              <a:t>What?			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5364163" y="60928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cs typeface="Arial" charset="0"/>
              </a:rPr>
              <a:t>Why?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7308850" y="2636838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cs typeface="Arial" charset="0"/>
              </a:rPr>
              <a:t>Where?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7235825" y="465296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cs typeface="Arial" charset="0"/>
              </a:rPr>
              <a:t>How?</a:t>
            </a:r>
          </a:p>
        </p:txBody>
      </p:sp>
      <p:pic>
        <p:nvPicPr>
          <p:cNvPr id="5130" name="Picture 13" descr="Dartmoor Tor - Granite tors on Dartmoor.  Great Staple To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91" y="1196752"/>
            <a:ext cx="5816494" cy="408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70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dartmoor-npa.gov.uk/__data/assets/image/0013/41440/lab-geolog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922"/>
            <a:ext cx="4968552" cy="678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92080" y="521632"/>
            <a:ext cx="3617984" cy="633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9316" indent="-239316" algn="l" rtl="0" eaLnBrk="1" fontAlgn="base" hangingPunct="1">
              <a:spcBef>
                <a:spcPts val="525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822" indent="-204788" algn="l" rtl="0" eaLnBrk="1" fontAlgn="base" hangingPunct="1">
              <a:spcBef>
                <a:spcPts val="413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17145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DEAE00"/>
              </a:buClr>
              <a:buSzPct val="75000"/>
              <a:buFont typeface="Wingdings" panose="05000000000000000000" pitchFamily="2" charset="2"/>
              <a:buChar char="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7145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B77BB4"/>
              </a:buClr>
              <a:buSzPct val="65000"/>
              <a:buFont typeface="Wingdings" panose="05000000000000000000" pitchFamily="2" charset="2"/>
              <a:buChar char="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7340" indent="-17145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7145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820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7145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2000" b="1" u="sng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GB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verall</a:t>
            </a:r>
            <a:r>
              <a:rPr lang="en-GB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– is the data even or uneven i.e. is it the same everywhere?</a:t>
            </a:r>
            <a:endParaRPr lang="en-GB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b="1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GB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attern</a:t>
            </a:r>
            <a:r>
              <a:rPr lang="en-GB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– where are the maximum/minimums, or different categories?</a:t>
            </a:r>
            <a:endParaRPr lang="en-GB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b="1" u="sng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GB" sz="2000" b="1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lace</a:t>
            </a:r>
            <a:r>
              <a:rPr lang="en-GB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– give a located example for each pattern that you talk about</a:t>
            </a:r>
            <a:endParaRPr lang="en-GB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nomalies</a:t>
            </a:r>
            <a:r>
              <a:rPr lang="en-GB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– are there any odd ones out?</a:t>
            </a:r>
            <a:endParaRPr lang="en-GB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b="1" u="sng" dirty="0" smtClean="0">
                <a:solidFill>
                  <a:srgbClr val="FF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GB" sz="2000" b="1" dirty="0" smtClean="0">
                <a:solidFill>
                  <a:srgbClr val="FF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ata</a:t>
            </a:r>
            <a:r>
              <a:rPr lang="en-GB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– give figures for the patterns, in the correct units.</a:t>
            </a:r>
            <a:endParaRPr lang="en-GB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800" u="sng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8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The order to write your description is </a:t>
            </a:r>
            <a:r>
              <a:rPr lang="en-GB" sz="1800" b="1" u="sng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GB" sz="1800" b="1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u="sng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GB" sz="1800" b="1" u="sng" dirty="0" smtClean="0">
                <a:solidFill>
                  <a:srgbClr val="5B9BD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GB" sz="1800" b="1" u="sng" dirty="0" smtClean="0">
                <a:solidFill>
                  <a:srgbClr val="FF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GB" sz="1800" b="1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18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52736"/>
            <a:ext cx="1450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 the distribution of Granite in the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0"/>
            <a:ext cx="8569325" cy="1628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	</a:t>
            </a:r>
            <a:r>
              <a:rPr lang="en-GB" sz="2800" smtClean="0">
                <a:latin typeface="Calibri" pitchFamily="34" charset="0"/>
              </a:rPr>
              <a:t>There is a great variety of scenery in the world.  Geographers call the scenery of a place the </a:t>
            </a:r>
            <a:r>
              <a:rPr lang="en-GB" sz="2800" smtClean="0">
                <a:solidFill>
                  <a:srgbClr val="FF0000"/>
                </a:solidFill>
                <a:latin typeface="Calibri" pitchFamily="34" charset="0"/>
              </a:rPr>
              <a:t>landscape</a:t>
            </a:r>
            <a:r>
              <a:rPr lang="en-GB" sz="2800" smtClean="0">
                <a:latin typeface="Calibri" pitchFamily="34" charset="0"/>
              </a:rPr>
              <a:t>. The features and soils that make up a landscape depend on the type of rock and the type of weathering.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31963"/>
            <a:ext cx="37877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93863"/>
            <a:ext cx="3744912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40213"/>
            <a:ext cx="3743325" cy="261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08463"/>
            <a:ext cx="3744912" cy="26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3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en-GB" b="1" u="sng" dirty="0" smtClean="0">
                <a:solidFill>
                  <a:srgbClr val="0070C0"/>
                </a:solidFill>
                <a:latin typeface="+mn-lt"/>
              </a:rPr>
              <a:t>Landscapes: Granite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812" y="1220416"/>
            <a:ext cx="51802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Learning objectives:</a:t>
            </a:r>
          </a:p>
          <a:p>
            <a:endParaRPr lang="en-US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know the basic characteristics of granite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understand the landscapes it forms</a:t>
            </a:r>
            <a:endParaRPr lang="en-GB" sz="2400" dirty="0" smtClean="0"/>
          </a:p>
          <a:p>
            <a:endParaRPr lang="en-GB" dirty="0"/>
          </a:p>
        </p:txBody>
      </p:sp>
      <p:pic>
        <p:nvPicPr>
          <p:cNvPr id="8196" name="Picture 4" descr="http://cdn.9wows.com/files/2012/05/dean-potter-solo-taft-point-yosemite-slacklin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576"/>
            <a:ext cx="3347864" cy="50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en-GB" b="1" u="sng" dirty="0" smtClean="0">
                <a:solidFill>
                  <a:srgbClr val="0070C0"/>
                </a:solidFill>
                <a:latin typeface="+mn-lt"/>
              </a:rPr>
              <a:t>Landscapes: Granite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812" y="1220416"/>
            <a:ext cx="51802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Task: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is granite like?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Watch the following video clip (7mins) about the granite in Yosemite National Park, USA and try to list everything you hear about Granite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http://www.youtube.com/watch?v=Y5RQp77uVPA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8196" name="Picture 4" descr="http://cdn.9wows.com/files/2012/05/dean-potter-solo-taft-point-yosemite-slacklin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576"/>
            <a:ext cx="3347864" cy="50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812" y="4005064"/>
            <a:ext cx="4964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Amazing rock climbers (who use granite!)</a:t>
            </a:r>
          </a:p>
          <a:p>
            <a:r>
              <a:rPr lang="en-US" dirty="0" smtClean="0"/>
              <a:t>Climbing </a:t>
            </a:r>
            <a:r>
              <a:rPr lang="en-US" dirty="0" smtClean="0"/>
              <a:t>El Capitan in Yosemite - </a:t>
            </a:r>
            <a:endParaRPr lang="en-GB" dirty="0" smtClean="0"/>
          </a:p>
          <a:p>
            <a:r>
              <a:rPr lang="en-GB" dirty="0">
                <a:hlinkClick r:id="rId6"/>
              </a:rPr>
              <a:t>http://www.boredpanda.com/el-capitan-free-climb-ascent-kevin-jorgeson-tommy-caldwell</a:t>
            </a:r>
            <a:r>
              <a:rPr lang="en-GB" dirty="0" smtClean="0">
                <a:hlinkClick r:id="rId6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Granite_T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u="sng" smtClean="0">
                <a:latin typeface="Calibri" pitchFamily="34" charset="0"/>
              </a:rPr>
              <a:t>Characteristics of Granite</a:t>
            </a:r>
            <a:r>
              <a:rPr lang="en-GB" smtClean="0">
                <a:latin typeface="Calibri" pitchFamily="34" charset="0"/>
              </a:rPr>
              <a:t>: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gradFill rotWithShape="1">
            <a:gsLst>
              <a:gs pos="0">
                <a:schemeClr val="accent1">
                  <a:alpha val="87000"/>
                </a:schemeClr>
              </a:gs>
              <a:gs pos="100000">
                <a:schemeClr val="accent1">
                  <a:gamma/>
                  <a:shade val="46275"/>
                  <a:invGamma/>
                  <a:alpha val="87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Calibri" pitchFamily="34" charset="0"/>
              </a:rPr>
              <a:t>Granite is made up of three minerals: </a:t>
            </a:r>
            <a:r>
              <a:rPr lang="en-GB" b="1" dirty="0" smtClean="0">
                <a:latin typeface="Calibri" pitchFamily="34" charset="0"/>
              </a:rPr>
              <a:t>quartz, feldspar</a:t>
            </a:r>
            <a:r>
              <a:rPr lang="en-GB" dirty="0" smtClean="0">
                <a:latin typeface="Calibri" pitchFamily="34" charset="0"/>
              </a:rPr>
              <a:t> and </a:t>
            </a:r>
            <a:r>
              <a:rPr lang="en-GB" b="1" dirty="0" smtClean="0">
                <a:latin typeface="Calibri" pitchFamily="34" charset="0"/>
              </a:rPr>
              <a:t>mica.</a:t>
            </a:r>
            <a:r>
              <a:rPr lang="en-GB" dirty="0" smtClean="0">
                <a:latin typeface="Calibri" pitchFamily="34" charset="0"/>
              </a:rPr>
              <a:t> </a:t>
            </a:r>
          </a:p>
          <a:p>
            <a:pPr eaLnBrk="1" hangingPunct="1">
              <a:defRPr/>
            </a:pPr>
            <a:r>
              <a:rPr lang="en-GB" dirty="0" smtClean="0">
                <a:latin typeface="Calibri" pitchFamily="34" charset="0"/>
              </a:rPr>
              <a:t>It is a </a:t>
            </a:r>
            <a:r>
              <a:rPr lang="en-GB" b="1" dirty="0" smtClean="0">
                <a:latin typeface="Calibri" pitchFamily="34" charset="0"/>
              </a:rPr>
              <a:t>hard</a:t>
            </a:r>
            <a:r>
              <a:rPr lang="en-GB" dirty="0" smtClean="0">
                <a:latin typeface="Calibri" pitchFamily="34" charset="0"/>
              </a:rPr>
              <a:t>, crystalline rock, which is very </a:t>
            </a:r>
            <a:r>
              <a:rPr lang="en-GB" b="1" dirty="0" smtClean="0">
                <a:latin typeface="Calibri" pitchFamily="34" charset="0"/>
              </a:rPr>
              <a:t>resistant</a:t>
            </a:r>
            <a:r>
              <a:rPr lang="en-GB" dirty="0" smtClean="0">
                <a:latin typeface="Calibri" pitchFamily="34" charset="0"/>
              </a:rPr>
              <a:t> to erosion. </a:t>
            </a:r>
          </a:p>
          <a:p>
            <a:pPr eaLnBrk="1" hangingPunct="1">
              <a:defRPr/>
            </a:pPr>
            <a:r>
              <a:rPr lang="en-GB" dirty="0" smtClean="0">
                <a:latin typeface="Calibri" pitchFamily="34" charset="0"/>
              </a:rPr>
              <a:t>It is an </a:t>
            </a:r>
            <a:r>
              <a:rPr lang="en-GB" b="1" dirty="0" smtClean="0">
                <a:latin typeface="Calibri" pitchFamily="34" charset="0"/>
              </a:rPr>
              <a:t>intrusive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b="1" dirty="0" smtClean="0">
                <a:latin typeface="Calibri" pitchFamily="34" charset="0"/>
              </a:rPr>
              <a:t>igneous</a:t>
            </a:r>
            <a:r>
              <a:rPr lang="en-GB" dirty="0" smtClean="0">
                <a:latin typeface="Calibri" pitchFamily="34" charset="0"/>
              </a:rPr>
              <a:t> rock. </a:t>
            </a:r>
          </a:p>
          <a:p>
            <a:pPr eaLnBrk="1" hangingPunct="1">
              <a:defRPr/>
            </a:pPr>
            <a:r>
              <a:rPr lang="en-GB" dirty="0" smtClean="0">
                <a:latin typeface="Calibri" pitchFamily="34" charset="0"/>
              </a:rPr>
              <a:t>The main processes that affect it are </a:t>
            </a:r>
            <a:r>
              <a:rPr lang="en-GB" b="1" dirty="0" smtClean="0">
                <a:latin typeface="Calibri" pitchFamily="34" charset="0"/>
              </a:rPr>
              <a:t>freeze-thaw</a:t>
            </a:r>
            <a:r>
              <a:rPr lang="en-GB" dirty="0" smtClean="0">
                <a:latin typeface="Calibri" pitchFamily="34" charset="0"/>
              </a:rPr>
              <a:t> and </a:t>
            </a:r>
            <a:r>
              <a:rPr lang="en-GB" b="1" dirty="0" smtClean="0">
                <a:latin typeface="Calibri" pitchFamily="34" charset="0"/>
              </a:rPr>
              <a:t>hydrolysis</a:t>
            </a:r>
            <a:r>
              <a:rPr lang="en-GB" dirty="0" smtClean="0">
                <a:latin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72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287337" y="5336048"/>
            <a:ext cx="8569325" cy="12926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u="sng" dirty="0">
                <a:latin typeface="Calibri" pitchFamily="34" charset="0"/>
              </a:rPr>
              <a:t>Task:</a:t>
            </a:r>
            <a:r>
              <a:rPr lang="en-GB" dirty="0">
                <a:latin typeface="Calibri" pitchFamily="34" charset="0"/>
              </a:rPr>
              <a:t> </a:t>
            </a:r>
            <a:endParaRPr lang="en-GB" dirty="0" smtClean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400" dirty="0" smtClean="0">
                <a:latin typeface="Calibri" pitchFamily="34" charset="0"/>
              </a:rPr>
              <a:t>Annotate (add detailed labels) your photo to show key features of the Dartmoor 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0"/>
          <a:stretch/>
        </p:blipFill>
        <p:spPr>
          <a:xfrm>
            <a:off x="8582" y="476672"/>
            <a:ext cx="9183279" cy="43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sketch of Hay Tor, </a:t>
            </a:r>
            <a:r>
              <a:rPr lang="en-US" dirty="0" err="1" smtClean="0"/>
              <a:t>Dartmoor</a:t>
            </a:r>
            <a:r>
              <a:rPr lang="en-US" dirty="0" smtClean="0"/>
              <a:t>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44" y="1437416"/>
            <a:ext cx="8635312" cy="54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geo-mexico.com/wp-content/uploads/2011/05/tors-sparks-1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408712" cy="655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8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 eaLnBrk="1" hangingPunct="1"/>
            <a:r>
              <a:rPr lang="en-GB" u="sng" smtClean="0">
                <a:latin typeface="Calibri" pitchFamily="34" charset="0"/>
              </a:rPr>
              <a:t>Tor Formation: Dartmoor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573463"/>
            <a:ext cx="3995737" cy="2792412"/>
          </a:xfrm>
          <a:noFill/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5329237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940425" y="1052513"/>
            <a:ext cx="2808288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>
                <a:latin typeface="Calibri" pitchFamily="34" charset="0"/>
              </a:rPr>
              <a:t>As this rock was removed there was a reduction of pressure on the granite as there was less above it. This caused it to crack creating </a:t>
            </a:r>
            <a:r>
              <a:rPr lang="en-GB" sz="2400">
                <a:solidFill>
                  <a:srgbClr val="FF0000"/>
                </a:solidFill>
                <a:latin typeface="Calibri" pitchFamily="34" charset="0"/>
              </a:rPr>
              <a:t>joints</a:t>
            </a:r>
            <a:r>
              <a:rPr lang="en-GB" sz="2400">
                <a:latin typeface="Calibri" pitchFamily="34" charset="0"/>
              </a:rPr>
              <a:t>.</a:t>
            </a:r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 flipH="1">
            <a:off x="5148263" y="17002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468313" y="2997200"/>
            <a:ext cx="3673475" cy="314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>
                <a:latin typeface="Calibri" pitchFamily="34" charset="0"/>
              </a:rPr>
              <a:t>Where the joints were close together weathering quickly broke down the rock. However there were also areas where there were very few joints and so slower weathering occurred. </a:t>
            </a:r>
          </a:p>
          <a:p>
            <a:pPr eaLnBrk="1" hangingPunct="1"/>
            <a:r>
              <a:rPr lang="en-GB" sz="2000">
                <a:latin typeface="Calibri" pitchFamily="34" charset="0"/>
              </a:rPr>
              <a:t>This process continued over millions of years, leaving behind the tors and valleys seen on Dartmoor.</a:t>
            </a:r>
          </a:p>
        </p:txBody>
      </p:sp>
    </p:spTree>
    <p:extLst>
      <p:ext uri="{BB962C8B-B14F-4D97-AF65-F5344CB8AC3E}">
        <p14:creationId xmlns:p14="http://schemas.microsoft.com/office/powerpoint/2010/main" val="31127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21FBBBAC62B48827097B3039ABBCB" ma:contentTypeVersion="" ma:contentTypeDescription="Create a new document." ma:contentTypeScope="" ma:versionID="7654fd00b7eca589dae447ddf48e43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8BD28E-FB5F-4DDD-BCEB-640D156DD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007C06-F538-4A4C-A8AA-53206B191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18761B-642A-4652-8D40-5D7C6B57932C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347</Words>
  <Application>Microsoft Macintosh PowerPoint</Application>
  <PresentationFormat>On-screen Show (4:3)</PresentationFormat>
  <Paragraphs>51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Times New Roman</vt:lpstr>
      <vt:lpstr>Wingdings</vt:lpstr>
      <vt:lpstr>Arial</vt:lpstr>
      <vt:lpstr>Office Theme</vt:lpstr>
      <vt:lpstr>What questions could you ask about this photograph?</vt:lpstr>
      <vt:lpstr>PowerPoint Presentation</vt:lpstr>
      <vt:lpstr>Landscapes: Granite</vt:lpstr>
      <vt:lpstr>Landscapes: Granite</vt:lpstr>
      <vt:lpstr>Characteristics of Granite:</vt:lpstr>
      <vt:lpstr>PowerPoint Presentation</vt:lpstr>
      <vt:lpstr>Field sketch of Hay Tor, Dartmoor UK</vt:lpstr>
      <vt:lpstr>PowerPoint Presentation</vt:lpstr>
      <vt:lpstr>Tor Formation: Dartmoor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questions could you ask about this photograph?</dc:title>
  <dc:creator>Hannah Battram</dc:creator>
  <cp:lastModifiedBy>Steven Heath</cp:lastModifiedBy>
  <cp:revision>16</cp:revision>
  <cp:lastPrinted>2014-12-04T05:43:07Z</cp:lastPrinted>
  <dcterms:created xsi:type="dcterms:W3CDTF">2013-04-19T10:28:08Z</dcterms:created>
  <dcterms:modified xsi:type="dcterms:W3CDTF">2016-11-25T00:53:04Z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0x01010070B21FBBBAC62B48827097B3039ABBCB</vt:lpwstr>
  </property>
</Properties>
</file>