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4" r:id="rId1"/>
    <p:sldMasterId id="2147483726" r:id="rId2"/>
  </p:sldMasterIdLst>
  <p:notesMasterIdLst>
    <p:notesMasterId r:id="rId26"/>
  </p:notesMasterIdLst>
  <p:handoutMasterIdLst>
    <p:handoutMasterId r:id="rId27"/>
  </p:handoutMasterIdLst>
  <p:sldIdLst>
    <p:sldId id="262" r:id="rId3"/>
    <p:sldId id="280" r:id="rId4"/>
    <p:sldId id="269" r:id="rId5"/>
    <p:sldId id="288" r:id="rId6"/>
    <p:sldId id="277" r:id="rId7"/>
    <p:sldId id="260" r:id="rId8"/>
    <p:sldId id="290" r:id="rId9"/>
    <p:sldId id="282" r:id="rId10"/>
    <p:sldId id="292" r:id="rId11"/>
    <p:sldId id="323" r:id="rId12"/>
    <p:sldId id="299" r:id="rId13"/>
    <p:sldId id="308" r:id="rId14"/>
    <p:sldId id="303" r:id="rId15"/>
    <p:sldId id="304" r:id="rId16"/>
    <p:sldId id="312" r:id="rId17"/>
    <p:sldId id="313" r:id="rId18"/>
    <p:sldId id="315" r:id="rId19"/>
    <p:sldId id="316" r:id="rId20"/>
    <p:sldId id="317" r:id="rId21"/>
    <p:sldId id="318" r:id="rId22"/>
    <p:sldId id="319" r:id="rId23"/>
    <p:sldId id="320" r:id="rId24"/>
    <p:sldId id="322" r:id="rId25"/>
  </p:sldIdLst>
  <p:sldSz cx="9144000" cy="6858000" type="screen4x3"/>
  <p:notesSz cx="6797675" cy="9926638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BD0FF"/>
    <a:srgbClr val="FFFF99"/>
    <a:srgbClr val="990033"/>
    <a:srgbClr val="CC00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43"/>
  </p:normalViewPr>
  <p:slideViewPr>
    <p:cSldViewPr>
      <p:cViewPr varScale="1">
        <p:scale>
          <a:sx n="90" d="100"/>
          <a:sy n="90" d="100"/>
        </p:scale>
        <p:origin x="536" y="20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notesMaster" Target="notesMasters/notesMaster1.xml"/><Relationship Id="rId27" Type="http://schemas.openxmlformats.org/officeDocument/2006/relationships/handoutMaster" Target="handoutMasters/handoutMaster1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736" cy="496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-110" charset="0"/>
                <a:ea typeface="+mn-ea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400" y="0"/>
            <a:ext cx="2944736" cy="496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-110" charset="0"/>
                <a:ea typeface="+mn-ea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272"/>
            <a:ext cx="2944736" cy="496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-110" charset="0"/>
                <a:ea typeface="+mn-ea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400" y="9428272"/>
            <a:ext cx="2944736" cy="496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B34340AE-45C5-4F74-B923-D604CA66435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283530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275" cy="49836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862" y="1"/>
            <a:ext cx="2946275" cy="49836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4D52EF33-9404-4312-9605-4BC104403499}" type="datetimeFigureOut">
              <a:rPr lang="en-GB"/>
              <a:pPr>
                <a:defRPr/>
              </a:pPr>
              <a:t>18/01/2018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383" y="4776856"/>
            <a:ext cx="5436909" cy="390895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273"/>
            <a:ext cx="2946275" cy="4983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862" y="9428273"/>
            <a:ext cx="2946275" cy="4983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0586A7E1-0A34-4E1C-AC94-FD8FE64987A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93310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Can you name the countries that attract the most international tourists?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86A7E1-0A34-4E1C-AC94-FD8FE64987AB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01265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Short city break - shanghai</a:t>
            </a:r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DAF69B1D-B526-48FB-9A97-479717969C06}" type="slidenum">
              <a:rPr lang="en-US" altLang="en-US" smtClean="0">
                <a:solidFill>
                  <a:srgbClr val="000000"/>
                </a:solidFill>
              </a:rPr>
              <a:pPr/>
              <a:t>20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4657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activity</a:t>
            </a: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8A999A35-4B0A-47C3-8C15-D23BC9AE43BA}" type="slidenum">
              <a:rPr lang="en-US" altLang="en-US" smtClean="0">
                <a:solidFill>
                  <a:srgbClr val="000000"/>
                </a:solidFill>
              </a:rPr>
              <a:pPr/>
              <a:t>21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1862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Heritage/culture</a:t>
            </a:r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CAEACDB1-95F7-45E3-883D-FF33E598B111}" type="slidenum">
              <a:rPr lang="en-US" altLang="en-US" smtClean="0">
                <a:solidFill>
                  <a:srgbClr val="000000"/>
                </a:solidFill>
              </a:rPr>
              <a:pPr/>
              <a:t>22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0020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Activity - safari</a:t>
            </a:r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451F3250-ACD2-4996-8F96-70E7F33CB47F}" type="slidenum">
              <a:rPr lang="en-US" altLang="en-US" smtClean="0">
                <a:solidFill>
                  <a:srgbClr val="000000"/>
                </a:solidFill>
              </a:rPr>
              <a:pPr/>
              <a:t>23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853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0538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24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5660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beach</a:t>
            </a: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5361707D-A596-4DDF-A6B3-18B7A52DAC16}" type="slidenum">
              <a:rPr lang="en-US" altLang="en-US" smtClean="0">
                <a:solidFill>
                  <a:srgbClr val="000000"/>
                </a:solidFill>
              </a:rPr>
              <a:pPr/>
              <a:t>15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065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Activity</a:t>
            </a: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97D1F5DA-274A-4744-ACCE-248334E4011E}" type="slidenum">
              <a:rPr lang="en-US" altLang="en-US" smtClean="0">
                <a:solidFill>
                  <a:srgbClr val="000000"/>
                </a:solidFill>
              </a:rPr>
              <a:pPr/>
              <a:t>16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0790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Heritage</a:t>
            </a: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6DFE4D89-FFA7-41EE-A2D0-0D1384C12FE1}" type="slidenum">
              <a:rPr lang="en-US" altLang="en-US" smtClean="0">
                <a:solidFill>
                  <a:srgbClr val="000000"/>
                </a:solidFill>
              </a:rPr>
              <a:pPr/>
              <a:t>17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429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Short city break</a:t>
            </a:r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A4A74900-C202-43FB-846B-00E79262E855}" type="slidenum">
              <a:rPr lang="en-US" altLang="en-US" smtClean="0">
                <a:solidFill>
                  <a:srgbClr val="000000"/>
                </a:solidFill>
              </a:rPr>
              <a:pPr/>
              <a:t>18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5692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beach</a:t>
            </a:r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A009ADCE-CC79-4B9C-A5C3-D6F548954C0A}" type="slidenum">
              <a:rPr lang="en-US" altLang="en-US" smtClean="0">
                <a:solidFill>
                  <a:srgbClr val="000000"/>
                </a:solidFill>
              </a:rPr>
              <a:pPr/>
              <a:t>19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540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BE2818-108A-4D76-8491-786CB854CF2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2181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A97699-1525-4600-A740-BB21CABEE6F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7821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FBB498-D66B-4C53-B96E-8CE016D824B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05170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A49AD1E1-C22A-4D2F-83CA-E289C2ECDE90}" type="datetimeFigureOut">
              <a:rPr lang="en-GB"/>
              <a:pPr>
                <a:defRPr/>
              </a:pPr>
              <a:t>18/01/2018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F9E67F73-22D1-47B7-9D46-F32D5D87A9C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50686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DC191E02-116E-417B-818F-DBD0D1823FA8}" type="datetimeFigureOut">
              <a:rPr lang="en-GB"/>
              <a:pPr>
                <a:defRPr/>
              </a:pPr>
              <a:t>18/01/2018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7B200E84-2A2E-4D02-B72B-92AE26576C8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55347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D1E48DC1-B243-4914-A1BD-A9A9A527CDBE}" type="datetimeFigureOut">
              <a:rPr lang="en-GB"/>
              <a:pPr>
                <a:defRPr/>
              </a:pPr>
              <a:t>18/01/2018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D10E3E67-57D4-4EEE-81DF-EC0EB6F9FAF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32564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CFF1F4A1-7624-4604-B1C8-F408F675BC25}" type="datetimeFigureOut">
              <a:rPr lang="en-GB"/>
              <a:pPr>
                <a:defRPr/>
              </a:pPr>
              <a:t>18/01/2018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B2961894-3FF7-48FE-8572-294A85E5F31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85606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97B7449C-A59A-46CF-A16B-766D23D4A5C6}" type="datetimeFigureOut">
              <a:rPr lang="en-GB"/>
              <a:pPr>
                <a:defRPr/>
              </a:pPr>
              <a:t>18/01/2018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3859D34E-9C15-4FF1-AB1F-7529FC7AF95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57371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1B9E47AD-9153-4187-BAA1-58D4E5E62D91}" type="datetimeFigureOut">
              <a:rPr lang="en-GB"/>
              <a:pPr>
                <a:defRPr/>
              </a:pPr>
              <a:t>18/01/2018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D8BEB062-5D21-4CDE-83AB-AC518101B5A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55184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0211A85D-496E-4548-A5F3-1F605113A1AE}" type="datetimeFigureOut">
              <a:rPr lang="en-GB"/>
              <a:pPr>
                <a:defRPr/>
              </a:pPr>
              <a:t>18/01/2018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0B52BEDD-5CCA-443E-B2AC-2DE82E826E5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79286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9E4F6BAD-0EC7-4F70-845A-A3AD92BA8E6E}" type="datetimeFigureOut">
              <a:rPr lang="en-GB"/>
              <a:pPr>
                <a:defRPr/>
              </a:pPr>
              <a:t>18/01/2018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2EF7D507-48EF-4A13-8659-DF0812F339D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435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07026A-87DA-42EE-9AD8-2CD65D8C490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423420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53F4891E-7E98-4C8C-9981-AFE26EAAB620}" type="datetimeFigureOut">
              <a:rPr lang="en-GB"/>
              <a:pPr>
                <a:defRPr/>
              </a:pPr>
              <a:t>18/01/2018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A20A19C2-DC59-41DF-BA88-2F987DC888E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91470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638FBF51-AB82-407D-B928-15417BF89D84}" type="datetimeFigureOut">
              <a:rPr lang="en-GB"/>
              <a:pPr>
                <a:defRPr/>
              </a:pPr>
              <a:t>18/01/2018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7980D9AE-C9B7-4B36-AE10-2DE5BD0BE30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67290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72782242-E930-40E1-88FF-9EB76AA323EA}" type="datetimeFigureOut">
              <a:rPr lang="en-GB"/>
              <a:pPr>
                <a:defRPr/>
              </a:pPr>
              <a:t>18/01/2018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2E61FE08-413F-44B9-BF72-42F198FCF25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8193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CF6C81-A57C-49E5-8C54-3A167BE2A32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99731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A29BD-1013-4729-9297-71249CE2375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76340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FC1F2D-6E40-440E-A635-E5FC11428EE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74153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06F2EC-3C37-4FF5-9C69-9D59159197A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30346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6C8AB6-DB83-42C2-8D5A-49DF9FDBB80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25625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5E149B-6457-4EDA-93E3-D4A5D333D3B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40215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77E36D-D73D-44E7-9DCB-F9A47A19ACF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75652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889B772B-9E59-4C28-AF8D-A29D0D01398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fld id="{5B604149-1FBF-4689-816F-611102C239A3}" type="datetimeFigureOut">
              <a:rPr lang="en-GB"/>
              <a:pPr>
                <a:defRPr/>
              </a:pPr>
              <a:t>18/01/2018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fld id="{4700E8EA-D9C2-4143-8486-701C50C9017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hyperlink" Target="http://www.sporcle.com/games/GeordieGirl/top-tourism-destinations-worldwide-countries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11188" y="1125538"/>
            <a:ext cx="7772400" cy="14700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7200" b="1" u="sng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Why has global tourism increased?</a:t>
            </a:r>
            <a:endParaRPr lang="en-GB" sz="7200" b="1" u="sng" dirty="0">
              <a:solidFill>
                <a:srgbClr val="CC000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18435" name="TextBox 1"/>
          <p:cNvSpPr txBox="1">
            <a:spLocks noChangeArrowheads="1"/>
          </p:cNvSpPr>
          <p:nvPr/>
        </p:nvSpPr>
        <p:spPr bwMode="auto">
          <a:xfrm>
            <a:off x="468313" y="3284538"/>
            <a:ext cx="7991475" cy="2129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b="1" u="sng" dirty="0">
                <a:latin typeface="Arial" panose="020B0604020202020204" pitchFamily="34" charset="0"/>
              </a:rPr>
              <a:t>Learning objectives</a:t>
            </a:r>
            <a:endParaRPr lang="en-GB" altLang="en-US" sz="2400" b="1" dirty="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GB" altLang="en-US" sz="2400" dirty="0">
                <a:latin typeface="Arial" panose="020B0604020202020204" pitchFamily="34" charset="0"/>
              </a:rPr>
              <a:t>To know what the word tourism means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GB" altLang="en-US" sz="2400" dirty="0">
                <a:latin typeface="Arial" panose="020B0604020202020204" pitchFamily="34" charset="0"/>
              </a:rPr>
              <a:t>To </a:t>
            </a:r>
            <a:r>
              <a:rPr lang="en-GB" altLang="en-US" sz="2400" dirty="0" smtClean="0">
                <a:latin typeface="Arial" panose="020B0604020202020204" pitchFamily="34" charset="0"/>
              </a:rPr>
              <a:t>understand </a:t>
            </a:r>
            <a:r>
              <a:rPr lang="en-GB" altLang="en-US" sz="2400" dirty="0">
                <a:latin typeface="Arial" panose="020B0604020202020204" pitchFamily="34" charset="0"/>
              </a:rPr>
              <a:t>how trends of world tourism have changed over time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GB" altLang="en-US" sz="2400" dirty="0">
                <a:latin typeface="Arial" panose="020B0604020202020204" pitchFamily="34" charset="0"/>
              </a:rPr>
              <a:t>To be able to give reasons to explain this growth in tourism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4"/>
          <p:cNvSpPr txBox="1">
            <a:spLocks noChangeArrowheads="1"/>
          </p:cNvSpPr>
          <p:nvPr/>
        </p:nvSpPr>
        <p:spPr bwMode="auto">
          <a:xfrm>
            <a:off x="0" y="77788"/>
            <a:ext cx="92884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2800" dirty="0">
                <a:latin typeface="Arial" panose="020B0604020202020204" pitchFamily="34" charset="0"/>
              </a:rPr>
              <a:t>SUMMARISE </a:t>
            </a:r>
            <a:r>
              <a:rPr lang="en-GB" altLang="en-US" sz="2800" dirty="0" smtClean="0">
                <a:latin typeface="Arial" panose="020B0604020202020204" pitchFamily="34" charset="0"/>
              </a:rPr>
              <a:t>page 199</a:t>
            </a:r>
            <a:endParaRPr lang="en-GB" altLang="en-US" sz="2800" dirty="0">
              <a:latin typeface="Arial" panose="020B0604020202020204" pitchFamily="34" charset="0"/>
            </a:endParaRPr>
          </a:p>
        </p:txBody>
      </p:sp>
      <p:sp>
        <p:nvSpPr>
          <p:cNvPr id="33795" name="Oval 5"/>
          <p:cNvSpPr>
            <a:spLocks noChangeArrowheads="1"/>
          </p:cNvSpPr>
          <p:nvPr/>
        </p:nvSpPr>
        <p:spPr bwMode="auto">
          <a:xfrm>
            <a:off x="3059113" y="3330575"/>
            <a:ext cx="2881312" cy="21605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3276600" y="3762375"/>
            <a:ext cx="2447925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GB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Factors causing the growth of tourism</a:t>
            </a:r>
          </a:p>
        </p:txBody>
      </p:sp>
      <p:sp>
        <p:nvSpPr>
          <p:cNvPr id="33797" name="Line 7"/>
          <p:cNvSpPr>
            <a:spLocks noChangeShapeType="1"/>
          </p:cNvSpPr>
          <p:nvPr/>
        </p:nvSpPr>
        <p:spPr bwMode="auto">
          <a:xfrm flipH="1" flipV="1">
            <a:off x="1692275" y="3043238"/>
            <a:ext cx="1511300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376238" y="270192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GB" altLang="en-US" sz="1800">
                <a:effectLst>
                  <a:outerShdw blurRad="38100" dist="38100" dir="2700000" algn="tl">
                    <a:srgbClr val="FFFFFF"/>
                  </a:outerShdw>
                </a:effectLst>
              </a:rPr>
              <a:t>Social Factors</a:t>
            </a:r>
          </a:p>
        </p:txBody>
      </p:sp>
      <p:sp>
        <p:nvSpPr>
          <p:cNvPr id="33799" name="Line 9"/>
          <p:cNvSpPr>
            <a:spLocks noChangeShapeType="1"/>
          </p:cNvSpPr>
          <p:nvPr/>
        </p:nvSpPr>
        <p:spPr bwMode="auto">
          <a:xfrm flipV="1">
            <a:off x="5940425" y="3259138"/>
            <a:ext cx="1295400" cy="9350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418" name="Text Box 10"/>
          <p:cNvSpPr txBox="1">
            <a:spLocks noChangeArrowheads="1"/>
          </p:cNvSpPr>
          <p:nvPr/>
        </p:nvSpPr>
        <p:spPr bwMode="auto">
          <a:xfrm>
            <a:off x="6588125" y="2892425"/>
            <a:ext cx="2012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GB" altLang="en-US" sz="1800">
                <a:effectLst>
                  <a:outerShdw blurRad="38100" dist="38100" dir="2700000" algn="tl">
                    <a:srgbClr val="FFFFFF"/>
                  </a:outerShdw>
                </a:effectLst>
              </a:rPr>
              <a:t>Economic Factors</a:t>
            </a:r>
          </a:p>
        </p:txBody>
      </p:sp>
      <p:sp>
        <p:nvSpPr>
          <p:cNvPr id="33801" name="Line 11"/>
          <p:cNvSpPr>
            <a:spLocks noChangeShapeType="1"/>
          </p:cNvSpPr>
          <p:nvPr/>
        </p:nvSpPr>
        <p:spPr bwMode="auto">
          <a:xfrm>
            <a:off x="4500563" y="5491163"/>
            <a:ext cx="0" cy="792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420" name="Text Box 12"/>
          <p:cNvSpPr txBox="1">
            <a:spLocks noChangeArrowheads="1"/>
          </p:cNvSpPr>
          <p:nvPr/>
        </p:nvSpPr>
        <p:spPr bwMode="auto">
          <a:xfrm>
            <a:off x="3606800" y="6302375"/>
            <a:ext cx="1797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GB" altLang="en-US" sz="1800">
                <a:effectLst>
                  <a:outerShdw blurRad="38100" dist="38100" dir="2700000" algn="tl">
                    <a:srgbClr val="FFFFFF"/>
                  </a:outerShdw>
                </a:effectLst>
              </a:rPr>
              <a:t>Political Factors</a:t>
            </a:r>
          </a:p>
        </p:txBody>
      </p:sp>
      <p:sp>
        <p:nvSpPr>
          <p:cNvPr id="33803" name="Line 13"/>
          <p:cNvSpPr>
            <a:spLocks noChangeShapeType="1"/>
          </p:cNvSpPr>
          <p:nvPr/>
        </p:nvSpPr>
        <p:spPr bwMode="auto">
          <a:xfrm flipV="1">
            <a:off x="1979613" y="2611438"/>
            <a:ext cx="720725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3804" name="Text Box 14"/>
          <p:cNvSpPr txBox="1">
            <a:spLocks noChangeArrowheads="1"/>
          </p:cNvSpPr>
          <p:nvPr/>
        </p:nvSpPr>
        <p:spPr bwMode="auto">
          <a:xfrm>
            <a:off x="2771800" y="2276872"/>
            <a:ext cx="216014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 dirty="0">
                <a:latin typeface="Arial" panose="020B0604020202020204" pitchFamily="34" charset="0"/>
              </a:rPr>
              <a:t>Increase in leisure </a:t>
            </a:r>
            <a:r>
              <a:rPr lang="en-GB" altLang="en-US" sz="1400" dirty="0" smtClean="0">
                <a:latin typeface="Arial" panose="020B0604020202020204" pitchFamily="34" charset="0"/>
              </a:rPr>
              <a:t>time (more paid holidays) and shorter working weeks. </a:t>
            </a:r>
            <a:endParaRPr lang="en-GB" altLang="en-US" sz="1400" dirty="0">
              <a:latin typeface="Arial" panose="020B0604020202020204" pitchFamily="34" charset="0"/>
            </a:endParaRPr>
          </a:p>
        </p:txBody>
      </p:sp>
      <p:sp>
        <p:nvSpPr>
          <p:cNvPr id="33805" name="Line 15"/>
          <p:cNvSpPr>
            <a:spLocks noChangeShapeType="1"/>
          </p:cNvSpPr>
          <p:nvPr/>
        </p:nvSpPr>
        <p:spPr bwMode="auto">
          <a:xfrm flipH="1">
            <a:off x="827088" y="2970213"/>
            <a:ext cx="431800" cy="792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3806" name="Text Box 16"/>
          <p:cNvSpPr txBox="1">
            <a:spLocks noChangeArrowheads="1"/>
          </p:cNvSpPr>
          <p:nvPr/>
        </p:nvSpPr>
        <p:spPr bwMode="auto">
          <a:xfrm>
            <a:off x="231775" y="3760788"/>
            <a:ext cx="1603375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400" dirty="0" smtClean="0">
                <a:latin typeface="Arial" panose="020B0604020202020204" pitchFamily="34" charset="0"/>
              </a:rPr>
              <a:t>Increased media coverage of holidays has encouraged people to travel</a:t>
            </a:r>
            <a:endParaRPr lang="en-GB" altLang="en-US" sz="1400" dirty="0">
              <a:latin typeface="Arial" panose="020B0604020202020204" pitchFamily="34" charset="0"/>
            </a:endParaRPr>
          </a:p>
        </p:txBody>
      </p:sp>
      <p:sp>
        <p:nvSpPr>
          <p:cNvPr id="33807" name="Line 17"/>
          <p:cNvSpPr>
            <a:spLocks noChangeShapeType="1"/>
          </p:cNvSpPr>
          <p:nvPr/>
        </p:nvSpPr>
        <p:spPr bwMode="auto">
          <a:xfrm flipH="1" flipV="1">
            <a:off x="900113" y="2178050"/>
            <a:ext cx="43180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3808" name="Text Box 18"/>
          <p:cNvSpPr txBox="1">
            <a:spLocks noChangeArrowheads="1"/>
          </p:cNvSpPr>
          <p:nvPr/>
        </p:nvSpPr>
        <p:spPr bwMode="auto">
          <a:xfrm>
            <a:off x="231775" y="1268413"/>
            <a:ext cx="2108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400" dirty="0" smtClean="0">
                <a:latin typeface="Arial" panose="020B0604020202020204" pitchFamily="34" charset="0"/>
              </a:rPr>
              <a:t>Increasing desire to experience different cultures and landscapes.</a:t>
            </a:r>
            <a:endParaRPr lang="en-GB" altLang="en-US" sz="1400" dirty="0">
              <a:latin typeface="Arial" panose="020B0604020202020204" pitchFamily="34" charset="0"/>
            </a:endParaRPr>
          </a:p>
        </p:txBody>
      </p:sp>
      <p:sp>
        <p:nvSpPr>
          <p:cNvPr id="33809" name="Line 19"/>
          <p:cNvSpPr>
            <a:spLocks noChangeShapeType="1"/>
          </p:cNvSpPr>
          <p:nvPr/>
        </p:nvSpPr>
        <p:spPr bwMode="auto">
          <a:xfrm flipH="1" flipV="1">
            <a:off x="6227763" y="2349500"/>
            <a:ext cx="504825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3810" name="Text Box 20"/>
          <p:cNvSpPr txBox="1">
            <a:spLocks noChangeArrowheads="1"/>
          </p:cNvSpPr>
          <p:nvPr/>
        </p:nvSpPr>
        <p:spPr bwMode="auto">
          <a:xfrm>
            <a:off x="5580063" y="2044700"/>
            <a:ext cx="13858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>
                <a:latin typeface="Arial" panose="020B0604020202020204" pitchFamily="34" charset="0"/>
              </a:rPr>
              <a:t>Greater Wealth</a:t>
            </a:r>
          </a:p>
        </p:txBody>
      </p:sp>
      <p:sp>
        <p:nvSpPr>
          <p:cNvPr id="33811" name="Text Box 21"/>
          <p:cNvSpPr txBox="1">
            <a:spLocks noChangeArrowheads="1"/>
          </p:cNvSpPr>
          <p:nvPr/>
        </p:nvSpPr>
        <p:spPr bwMode="auto">
          <a:xfrm>
            <a:off x="7164388" y="1628775"/>
            <a:ext cx="17637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400">
                <a:latin typeface="Arial" panose="020B0604020202020204" pitchFamily="34" charset="0"/>
              </a:rPr>
              <a:t>Currency exchange rates</a:t>
            </a:r>
          </a:p>
        </p:txBody>
      </p:sp>
      <p:sp>
        <p:nvSpPr>
          <p:cNvPr id="33812" name="Line 22"/>
          <p:cNvSpPr>
            <a:spLocks noChangeShapeType="1"/>
          </p:cNvSpPr>
          <p:nvPr/>
        </p:nvSpPr>
        <p:spPr bwMode="auto">
          <a:xfrm flipV="1">
            <a:off x="7956550" y="2133600"/>
            <a:ext cx="144463" cy="792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3813" name="Line 23"/>
          <p:cNvSpPr>
            <a:spLocks noChangeShapeType="1"/>
          </p:cNvSpPr>
          <p:nvPr/>
        </p:nvSpPr>
        <p:spPr bwMode="auto">
          <a:xfrm>
            <a:off x="7812088" y="3284538"/>
            <a:ext cx="144462" cy="649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3814" name="Text Box 24"/>
          <p:cNvSpPr txBox="1">
            <a:spLocks noChangeArrowheads="1"/>
          </p:cNvSpPr>
          <p:nvPr/>
        </p:nvSpPr>
        <p:spPr bwMode="auto">
          <a:xfrm>
            <a:off x="6660232" y="3932238"/>
            <a:ext cx="2232247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 dirty="0">
                <a:latin typeface="Arial" panose="020B0604020202020204" pitchFamily="34" charset="0"/>
              </a:rPr>
              <a:t>Developments in </a:t>
            </a:r>
            <a:r>
              <a:rPr lang="en-GB" altLang="en-US" sz="1400" dirty="0" smtClean="0">
                <a:latin typeface="Arial" panose="020B0604020202020204" pitchFamily="34" charset="0"/>
              </a:rPr>
              <a:t>Transport </a:t>
            </a:r>
            <a:r>
              <a:rPr lang="en-GB" altLang="en-US" sz="1400" dirty="0" err="1" smtClean="0">
                <a:latin typeface="Arial" panose="020B0604020202020204" pitchFamily="34" charset="0"/>
              </a:rPr>
              <a:t>e.g</a:t>
            </a:r>
            <a:r>
              <a:rPr lang="en-GB" altLang="en-US" sz="1400" dirty="0" smtClean="0">
                <a:latin typeface="Arial" panose="020B0604020202020204" pitchFamily="34" charset="0"/>
              </a:rPr>
              <a:t> the growth in budget airlines means more people can travel further. </a:t>
            </a:r>
            <a:endParaRPr lang="en-GB" altLang="en-US" sz="1400" dirty="0">
              <a:latin typeface="Arial" panose="020B0604020202020204" pitchFamily="34" charset="0"/>
            </a:endParaRPr>
          </a:p>
        </p:txBody>
      </p:sp>
      <p:sp>
        <p:nvSpPr>
          <p:cNvPr id="23" name="Line 13"/>
          <p:cNvSpPr>
            <a:spLocks noChangeShapeType="1"/>
          </p:cNvSpPr>
          <p:nvPr/>
        </p:nvSpPr>
        <p:spPr bwMode="auto">
          <a:xfrm flipV="1">
            <a:off x="5292080" y="6165304"/>
            <a:ext cx="720725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4" name="Text Box 14"/>
          <p:cNvSpPr txBox="1">
            <a:spLocks noChangeArrowheads="1"/>
          </p:cNvSpPr>
          <p:nvPr/>
        </p:nvSpPr>
        <p:spPr bwMode="auto">
          <a:xfrm>
            <a:off x="6156176" y="5877272"/>
            <a:ext cx="26642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 dirty="0" smtClean="0">
                <a:latin typeface="Arial" panose="020B0604020202020204" pitchFamily="34" charset="0"/>
              </a:rPr>
              <a:t>Many governments have invested heavily in tourism </a:t>
            </a:r>
            <a:endParaRPr lang="en-GB" altLang="en-US" sz="1400" dirty="0">
              <a:latin typeface="Arial" panose="020B0604020202020204" pitchFamily="34" charset="0"/>
            </a:endParaRPr>
          </a:p>
        </p:txBody>
      </p: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179512" y="5733256"/>
            <a:ext cx="266429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 dirty="0" smtClean="0">
                <a:latin typeface="Arial" panose="020B0604020202020204" pitchFamily="34" charset="0"/>
              </a:rPr>
              <a:t>Travel restrictions have lifted, it is easier to get visas to travel to many more countries. E.g. China</a:t>
            </a:r>
            <a:endParaRPr lang="en-GB" altLang="en-US" sz="1400" dirty="0">
              <a:latin typeface="Arial" panose="020B0604020202020204" pitchFamily="34" charset="0"/>
            </a:endParaRPr>
          </a:p>
        </p:txBody>
      </p:sp>
      <p:sp>
        <p:nvSpPr>
          <p:cNvPr id="26" name="Line 13"/>
          <p:cNvSpPr>
            <a:spLocks noChangeShapeType="1"/>
          </p:cNvSpPr>
          <p:nvPr/>
        </p:nvSpPr>
        <p:spPr bwMode="auto">
          <a:xfrm>
            <a:off x="2843809" y="6309320"/>
            <a:ext cx="720080" cy="14401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4"/>
          <p:cNvSpPr>
            <a:spLocks noGrp="1" noChangeArrowheads="1"/>
          </p:cNvSpPr>
          <p:nvPr>
            <p:ph type="title"/>
          </p:nvPr>
        </p:nvSpPr>
        <p:spPr>
          <a:xfrm>
            <a:off x="539750" y="404813"/>
            <a:ext cx="8229600" cy="1719262"/>
          </a:xfrm>
        </p:spPr>
        <p:txBody>
          <a:bodyPr/>
          <a:lstStyle/>
          <a:p>
            <a:pPr eaLnBrk="1" hangingPunct="1"/>
            <a:r>
              <a:rPr lang="en-GB" altLang="en-US" sz="3600" i="1" smtClean="0"/>
              <a:t>Recap…</a:t>
            </a:r>
            <a:r>
              <a:rPr lang="en-GB" altLang="en-US" sz="3600" smtClean="0"/>
              <a:t> Exam question 6a)</a:t>
            </a:r>
            <a:br>
              <a:rPr lang="en-GB" altLang="en-US" sz="3600" smtClean="0"/>
            </a:br>
            <a:r>
              <a:rPr lang="en-GB" altLang="en-US" sz="3600" smtClean="0"/>
              <a:t>Explain why tourism has increased in the last 50 years</a:t>
            </a:r>
            <a:r>
              <a:rPr lang="en-GB" altLang="en-US" sz="4000" smtClean="0"/>
              <a:t>.</a:t>
            </a:r>
            <a:r>
              <a:rPr lang="en-GB" altLang="en-US" sz="3600" smtClean="0"/>
              <a:t>(3)</a:t>
            </a:r>
          </a:p>
        </p:txBody>
      </p:sp>
      <p:sp>
        <p:nvSpPr>
          <p:cNvPr id="3686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50825" y="2297113"/>
            <a:ext cx="8229600" cy="4525962"/>
          </a:xfrm>
        </p:spPr>
        <p:txBody>
          <a:bodyPr/>
          <a:lstStyle/>
          <a:p>
            <a:pPr eaLnBrk="1" hangingPunct="1"/>
            <a:r>
              <a:rPr lang="en-GB" altLang="en-US" smtClean="0">
                <a:ea typeface="MS PGothic" panose="020B0600070205080204" pitchFamily="34" charset="-128"/>
              </a:rPr>
              <a:t>Mark scheme:</a:t>
            </a: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4" t="27365" r="18262" b="53928"/>
          <a:stretch>
            <a:fillRect/>
          </a:stretch>
        </p:blipFill>
        <p:spPr bwMode="auto">
          <a:xfrm>
            <a:off x="179388" y="3284538"/>
            <a:ext cx="8677275" cy="194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5" descr="touris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4640263"/>
            <a:ext cx="2268537" cy="221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539750" y="260350"/>
            <a:ext cx="8229600" cy="6096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Tourist Attractions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9144000" cy="5867400"/>
          </a:xfrm>
        </p:spPr>
        <p:txBody>
          <a:bodyPr rtlCol="0">
            <a:normAutofit lnSpcReduction="10000"/>
          </a:bodyPr>
          <a:lstStyle/>
          <a:p>
            <a:pPr marL="274320" indent="-27432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GB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en-GB" sz="2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Physical attractions: </a:t>
            </a:r>
            <a:r>
              <a:rPr lang="en-GB" sz="2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or natural (primary) resources:</a:t>
            </a:r>
          </a:p>
          <a:p>
            <a:pPr marL="274320" indent="-274320" eaLnBrk="1" fontAlgn="auto" hangingPunct="1">
              <a:spcAft>
                <a:spcPts val="0"/>
              </a:spcAft>
              <a:defRPr/>
            </a:pPr>
            <a:r>
              <a:rPr lang="en-GB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stretch of scenic or spectacular coastline</a:t>
            </a:r>
          </a:p>
          <a:p>
            <a:pPr marL="274320" indent="-274320" eaLnBrk="1" fontAlgn="auto" hangingPunct="1">
              <a:spcAft>
                <a:spcPts val="0"/>
              </a:spcAft>
              <a:defRPr/>
            </a:pPr>
            <a:r>
              <a:rPr lang="en-GB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 area of outstanding natural beauty – a specific range of hills/ mountains</a:t>
            </a:r>
          </a:p>
          <a:p>
            <a:pPr marL="274320" indent="-274320" eaLnBrk="1" fontAlgn="auto" hangingPunct="1">
              <a:spcAft>
                <a:spcPts val="0"/>
              </a:spcAft>
              <a:defRPr/>
            </a:pPr>
            <a:r>
              <a:rPr lang="en-GB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good climate for leisure and recreation</a:t>
            </a:r>
          </a:p>
          <a:p>
            <a:pPr marL="274320" indent="-274320" eaLnBrk="1" fontAlgn="auto" hangingPunct="1">
              <a:spcAft>
                <a:spcPts val="0"/>
              </a:spcAft>
              <a:defRPr/>
            </a:pPr>
            <a:r>
              <a:rPr lang="en-GB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lack of hostile physical elements, e.g. flooding, tsunamis…</a:t>
            </a:r>
            <a:endParaRPr lang="en-GB" sz="39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Aft>
                <a:spcPts val="0"/>
              </a:spcAft>
              <a:buFontTx/>
              <a:buNone/>
              <a:defRPr/>
            </a:pPr>
            <a:endParaRPr lang="en-GB" sz="26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GB" sz="2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Human attractions:</a:t>
            </a:r>
            <a:r>
              <a:rPr lang="en-GB" sz="2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man made (secondary) resources:</a:t>
            </a:r>
          </a:p>
          <a:p>
            <a:pPr marL="274320" indent="-274320" eaLnBrk="1" fontAlgn="auto" hangingPunct="1">
              <a:spcAft>
                <a:spcPts val="0"/>
              </a:spcAft>
              <a:defRPr/>
            </a:pPr>
            <a:r>
              <a:rPr lang="en-GB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importance of a regions heritage + history</a:t>
            </a:r>
          </a:p>
          <a:p>
            <a:pPr marL="274320" indent="-274320" eaLnBrk="1" fontAlgn="auto" hangingPunct="1">
              <a:spcAft>
                <a:spcPts val="0"/>
              </a:spcAft>
              <a:defRPr/>
            </a:pPr>
            <a:r>
              <a:rPr lang="en-GB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provision of communications – airports, road, rail</a:t>
            </a:r>
          </a:p>
          <a:p>
            <a:pPr marL="274320" indent="-274320" eaLnBrk="1" fontAlgn="auto" hangingPunct="1">
              <a:spcAft>
                <a:spcPts val="0"/>
              </a:spcAft>
              <a:defRPr/>
            </a:pPr>
            <a:r>
              <a:rPr lang="en-GB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provision of necessary infrastructure – power, water, hospitals, hotels, </a:t>
            </a:r>
          </a:p>
          <a:p>
            <a:pPr marL="274320" indent="-274320" eaLnBrk="1" fontAlgn="auto" hangingPunct="1">
              <a:spcAft>
                <a:spcPts val="0"/>
              </a:spcAft>
              <a:defRPr/>
            </a:pPr>
            <a:r>
              <a:rPr lang="en-GB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impact of leisure facilities</a:t>
            </a:r>
          </a:p>
          <a:p>
            <a:pPr marL="274320" indent="-274320" algn="r" eaLnBrk="1" fontAlgn="auto" hangingPunct="1">
              <a:spcAft>
                <a:spcPts val="0"/>
              </a:spcAft>
              <a:buFontTx/>
              <a:buNone/>
              <a:defRPr/>
            </a:pPr>
            <a:endParaRPr lang="en-US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9" t="23416" r="12354" b="8659"/>
          <a:stretch>
            <a:fillRect/>
          </a:stretch>
        </p:blipFill>
        <p:spPr bwMode="auto">
          <a:xfrm>
            <a:off x="179388" y="1557338"/>
            <a:ext cx="8748712" cy="564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5"/>
          <p:cNvSpPr>
            <a:spLocks noGrp="1" noChangeArrowheads="1"/>
          </p:cNvSpPr>
          <p:nvPr>
            <p:ph type="title"/>
          </p:nvPr>
        </p:nvSpPr>
        <p:spPr>
          <a:xfrm>
            <a:off x="179388" y="188913"/>
            <a:ext cx="8518525" cy="164623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l" eaLnBrk="1" hangingPunct="1">
              <a:defRPr/>
            </a:pPr>
            <a:r>
              <a:rPr lang="en-GB" sz="2400" b="1" dirty="0">
                <a:cs typeface="+mj-cs"/>
              </a:rPr>
              <a:t>(b) Study Figure 6b </a:t>
            </a:r>
            <a:r>
              <a:rPr lang="en-GB" sz="2400" b="1" dirty="0" smtClean="0">
                <a:cs typeface="+mj-cs"/>
              </a:rPr>
              <a:t>It </a:t>
            </a:r>
            <a:r>
              <a:rPr lang="en-GB" sz="2400" b="1" dirty="0">
                <a:cs typeface="+mj-cs"/>
              </a:rPr>
              <a:t>shows a holiday destination in the Mediterranean</a:t>
            </a:r>
            <a:r>
              <a:rPr lang="en-GB" sz="2400" b="1" dirty="0" smtClean="0">
                <a:cs typeface="+mj-cs"/>
              </a:rPr>
              <a:t>. </a:t>
            </a:r>
            <a:br>
              <a:rPr lang="en-GB" sz="2400" b="1" dirty="0" smtClean="0">
                <a:cs typeface="+mj-cs"/>
              </a:rPr>
            </a:br>
            <a:r>
              <a:rPr lang="en-GB" sz="2400" b="1" dirty="0" smtClean="0">
                <a:cs typeface="+mj-cs"/>
              </a:rPr>
              <a:t>( (</a:t>
            </a:r>
            <a:r>
              <a:rPr lang="en-GB" sz="2400" b="1" dirty="0">
                <a:cs typeface="+mj-cs"/>
              </a:rPr>
              <a:t>ii) Describe the physical and human attractions of the area shown in Figure 6b</a:t>
            </a:r>
            <a:r>
              <a:rPr lang="en-GB" sz="2400" b="1" dirty="0" smtClean="0">
                <a:cs typeface="+mj-cs"/>
              </a:rPr>
              <a:t>. (</a:t>
            </a:r>
            <a:r>
              <a:rPr lang="en-GB" sz="2400" b="1" dirty="0">
                <a:cs typeface="+mj-cs"/>
              </a:rPr>
              <a:t>4)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b="1" smtClean="0">
                <a:ea typeface="MS PGothic" panose="020B0600070205080204" pitchFamily="34" charset="-128"/>
              </a:rPr>
              <a:t>Mark scheme for 6b)</a:t>
            </a:r>
          </a:p>
        </p:txBody>
      </p:sp>
      <p:pic>
        <p:nvPicPr>
          <p:cNvPr id="4301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3" t="59354" r="18262" b="23416"/>
          <a:stretch>
            <a:fillRect/>
          </a:stretch>
        </p:blipFill>
        <p:spPr bwMode="auto">
          <a:xfrm>
            <a:off x="0" y="1557338"/>
            <a:ext cx="9072563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://www.bulgarianholidayhome.co.uk/images/Sunny_Beach_Foto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368425"/>
            <a:ext cx="6121400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://fuuta-jaloo.net/wp-content/uploads/2010/10/Ski-resor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125538"/>
            <a:ext cx="588645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://upload.wikimedia.org/wikipedia/commons/e/ed/Egyptian_Pyramid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981075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://cache2.allpostersimages.com/p/LRG/26/2675/5U2UD00Z/posters/adams-peter-cafe-and-eiffel-tower-paris-franc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549275"/>
            <a:ext cx="4392613" cy="584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://www.honeymoongetaways.co.uk/wp-content/uploads/2011/01/bora-bora-honeymo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412875"/>
            <a:ext cx="6253163" cy="417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\\Adm4\senior\Geography\Year 10 and 11 - New AQA GCSE\Y10  Term 3 - Tourism\world view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112713"/>
            <a:ext cx="4587875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 descr="\\Adm4\senior\Geography\Year 10 and 11 - New AQA GCSE\Y10  Term 3 - Tourism\world view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12713"/>
            <a:ext cx="4716462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Box 1"/>
          <p:cNvSpPr txBox="1">
            <a:spLocks noChangeArrowheads="1"/>
          </p:cNvSpPr>
          <p:nvPr/>
        </p:nvSpPr>
        <p:spPr bwMode="auto">
          <a:xfrm>
            <a:off x="3779838" y="5300663"/>
            <a:ext cx="3744912" cy="646112"/>
          </a:xfrm>
          <a:prstGeom prst="rect">
            <a:avLst/>
          </a:prstGeom>
          <a:solidFill>
            <a:srgbClr val="4BD0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Arial" panose="020B0604020202020204" pitchFamily="34" charset="0"/>
              </a:rPr>
              <a:t>What do we mean by tourism?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Arial" panose="020B0604020202020204" pitchFamily="34" charset="0"/>
              </a:rPr>
              <a:t>Why has it increased?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76250"/>
            <a:ext cx="7596187" cy="569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1041400"/>
            <a:ext cx="63500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http://www.tropicalisland.de/india/uttar_pradesh/agra/images/AGR%20Agra%20-%20Taj%20Mahal%20panorama%20with%20watercourse%20and%20indian%20visitors%20after%20sunrise%203008x20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638" y="1004888"/>
            <a:ext cx="6467475" cy="429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http://www.where2stay-southafrica.com/venue_images/1248909342_offer_A%20-%20Shamwari%20Game%20Reserve%20-%20Optimis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268413"/>
            <a:ext cx="6610350" cy="421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323850" y="260350"/>
            <a:ext cx="8496300" cy="6081713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US" sz="2400" b="1" u="sng" dirty="0" smtClean="0">
                <a:solidFill>
                  <a:srgbClr val="002060"/>
                </a:solidFill>
              </a:rPr>
              <a:t>KEY TERMS:</a:t>
            </a:r>
            <a:endParaRPr lang="en-US" sz="2400" b="1" dirty="0">
              <a:solidFill>
                <a:srgbClr val="FF0000"/>
              </a:solidFill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Tourism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smtClean="0"/>
              <a:t>is travel for recreational, leisure or business purposes.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endParaRPr lang="en-US" sz="1100" dirty="0"/>
          </a:p>
          <a:p>
            <a:pPr marL="274320" indent="-274320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Tourists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smtClean="0"/>
              <a:t>are people who “</a:t>
            </a:r>
            <a:r>
              <a:rPr lang="en-GB" sz="2400" b="1" dirty="0" smtClean="0"/>
              <a:t>travel </a:t>
            </a:r>
            <a:r>
              <a:rPr lang="en-GB" sz="2400" b="1" dirty="0"/>
              <a:t>to and stay in places outside their usual environment for more than twenty-four (24) hours </a:t>
            </a:r>
            <a:r>
              <a:rPr lang="en-GB" sz="2400" b="1" dirty="0" smtClean="0"/>
              <a:t>for </a:t>
            </a:r>
            <a:r>
              <a:rPr lang="en-GB" sz="2400" b="1" dirty="0"/>
              <a:t>leisure, </a:t>
            </a:r>
            <a:r>
              <a:rPr lang="en-GB" sz="2400" b="1" dirty="0" smtClean="0"/>
              <a:t>recreation, holidays, to visit friends and relations and for business reasons.</a:t>
            </a:r>
            <a:r>
              <a:rPr lang="en-GB" sz="2400" dirty="0" smtClean="0"/>
              <a:t>” (World Tourism Organisation)</a:t>
            </a:r>
            <a:endParaRPr lang="en-US" sz="2400" dirty="0" smtClean="0"/>
          </a:p>
          <a:p>
            <a:pPr marL="274320" indent="-274320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endParaRPr lang="en-US" sz="1100" dirty="0"/>
          </a:p>
          <a:p>
            <a:pPr marL="274320" indent="-274320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endParaRPr lang="en-US" sz="1100" dirty="0" smtClean="0"/>
          </a:p>
          <a:p>
            <a:pPr marL="274320" indent="-274320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International tourism: 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/>
              <a:t>people going abroad for a holiday –In 2012 this exceeded 1 billion. This is predicted to increase to 1.8 billion in 2030.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Domestic tourism: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smtClean="0"/>
              <a:t>people going on holiday in their own country- is between 4 and 5x greater than international tourism.</a:t>
            </a:r>
            <a:r>
              <a:rPr lang="en-US" sz="2400" dirty="0"/>
              <a:t>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dirty="0" smtClean="0"/>
              <a:t>Tourism </a:t>
            </a:r>
            <a:r>
              <a:rPr lang="en-US" sz="2400" dirty="0"/>
              <a:t>is the world’s largest and fastest growing industry, worth </a:t>
            </a:r>
            <a:r>
              <a:rPr lang="en-US" sz="2400" dirty="0" smtClean="0"/>
              <a:t>9% of global GDP and one in eleven jobs. .</a:t>
            </a:r>
            <a:endParaRPr lang="en-US" sz="2400" dirty="0"/>
          </a:p>
          <a:p>
            <a:pPr marL="274320" indent="-274320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endParaRPr lang="en-US" sz="2400" dirty="0" smtClean="0"/>
          </a:p>
          <a:p>
            <a:pPr marL="274320" indent="-274320" algn="r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endParaRPr lang="en-US" sz="2400" dirty="0" smtClean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smtClean="0"/>
              <a:t>Types of tourism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68313" y="1628775"/>
          <a:ext cx="8207376" cy="48101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03688"/>
                <a:gridCol w="4103688"/>
              </a:tblGrid>
              <a:tr h="676501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Main Categories</a:t>
                      </a:r>
                      <a:endParaRPr lang="en-US" sz="2800" dirty="0"/>
                    </a:p>
                  </a:txBody>
                  <a:tcPr marL="91423" marR="91423" marT="45714" marB="45714"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Types</a:t>
                      </a:r>
                      <a:endParaRPr lang="en-US" sz="2800" dirty="0"/>
                    </a:p>
                  </a:txBody>
                  <a:tcPr marL="91423" marR="91423" marT="45714" marB="45714"/>
                </a:tc>
              </a:tr>
              <a:tr h="1167659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Leisure</a:t>
                      </a:r>
                      <a:endParaRPr lang="en-US" sz="2800" dirty="0"/>
                    </a:p>
                  </a:txBody>
                  <a:tcPr marL="91423" marR="91423" marT="45714" marB="45714"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Holiday, Sporting Event,</a:t>
                      </a:r>
                      <a:r>
                        <a:rPr lang="en-US" sz="2800" baseline="0" dirty="0" smtClean="0"/>
                        <a:t> Festival, Pilgrimage.</a:t>
                      </a:r>
                      <a:endParaRPr lang="en-US" sz="2800" dirty="0"/>
                    </a:p>
                  </a:txBody>
                  <a:tcPr marL="91423" marR="91423" marT="45714" marB="45714"/>
                </a:tc>
              </a:tr>
              <a:tr h="1167659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Visiting friends and relatives</a:t>
                      </a:r>
                      <a:endParaRPr lang="en-US" sz="2800" dirty="0"/>
                    </a:p>
                  </a:txBody>
                  <a:tcPr marL="91423" marR="91423" marT="45714" marB="45714"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Stay with friends, stay with relatives.</a:t>
                      </a:r>
                      <a:endParaRPr lang="en-US" sz="2800" dirty="0"/>
                    </a:p>
                  </a:txBody>
                  <a:tcPr marL="91423" marR="91423" marT="45714" marB="45714"/>
                </a:tc>
              </a:tr>
              <a:tr h="1798307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Business</a:t>
                      </a:r>
                      <a:r>
                        <a:rPr lang="en-US" sz="2800" baseline="0" dirty="0" smtClean="0"/>
                        <a:t> Visits and trips</a:t>
                      </a:r>
                      <a:endParaRPr lang="en-US" sz="2800" dirty="0"/>
                    </a:p>
                  </a:txBody>
                  <a:tcPr marL="91423" marR="91423" marT="45714" marB="45714"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Business meeting, Conference</a:t>
                      </a:r>
                      <a:r>
                        <a:rPr lang="en-US" sz="2800" baseline="0" dirty="0" smtClean="0"/>
                        <a:t> or exhibition, Educational trip, Medical treatment. </a:t>
                      </a:r>
                      <a:endParaRPr lang="en-US" sz="2800" dirty="0"/>
                    </a:p>
                  </a:txBody>
                  <a:tcPr marL="91423" marR="91423" marT="45714" marB="45714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tourism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2" r="4601" b="4796"/>
          <a:stretch>
            <a:fillRect/>
          </a:stretch>
        </p:blipFill>
        <p:spPr bwMode="auto">
          <a:xfrm>
            <a:off x="251520" y="1268760"/>
            <a:ext cx="8448675" cy="424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Box 1"/>
          <p:cNvSpPr txBox="1">
            <a:spLocks noChangeArrowheads="1"/>
          </p:cNvSpPr>
          <p:nvPr/>
        </p:nvSpPr>
        <p:spPr bwMode="auto">
          <a:xfrm>
            <a:off x="468312" y="549274"/>
            <a:ext cx="79201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 smtClean="0">
                <a:latin typeface="Arial" panose="020B0604020202020204" pitchFamily="34" charset="0"/>
              </a:rPr>
              <a:t>Table A p.295: </a:t>
            </a:r>
            <a:r>
              <a:rPr lang="en-GB" altLang="en-US" sz="1800" u="sng" dirty="0" smtClean="0">
                <a:latin typeface="Arial" panose="020B0604020202020204" pitchFamily="34" charset="0"/>
              </a:rPr>
              <a:t>International tourist arrivals (millions)</a:t>
            </a:r>
            <a:endParaRPr lang="en-GB" altLang="en-US" sz="1800" dirty="0">
              <a:latin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55576" y="5877272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http://</a:t>
            </a:r>
            <a:r>
              <a:rPr lang="en-US" dirty="0" err="1">
                <a:hlinkClick r:id="rId4"/>
              </a:rPr>
              <a:t>www.sporcle.com</a:t>
            </a:r>
            <a:r>
              <a:rPr lang="en-US" dirty="0">
                <a:hlinkClick r:id="rId4"/>
              </a:rPr>
              <a:t>/games/</a:t>
            </a:r>
            <a:r>
              <a:rPr lang="en-US" dirty="0" err="1">
                <a:hlinkClick r:id="rId4"/>
              </a:rPr>
              <a:t>GeordieGirl</a:t>
            </a:r>
            <a:r>
              <a:rPr lang="en-US" dirty="0">
                <a:hlinkClick r:id="rId4"/>
              </a:rPr>
              <a:t>/top-tourism-destinations-worldwide-countries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8575"/>
            <a:ext cx="9129713" cy="504825"/>
          </a:xfrm>
        </p:spPr>
        <p:txBody>
          <a:bodyPr/>
          <a:lstStyle/>
          <a:p>
            <a:pPr eaLnBrk="1" hangingPunct="1"/>
            <a:r>
              <a:rPr lang="en-US" altLang="en-US" sz="1600" b="1" i="1" u="sng" smtClean="0"/>
              <a:t>Compound line graph to show the number of tourists arriving in different regions (in millions)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215900" y="5229225"/>
            <a:ext cx="8712200" cy="1328738"/>
          </a:xfrm>
        </p:spPr>
        <p:txBody>
          <a:bodyPr rtlCol="0"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Task: </a:t>
            </a:r>
            <a:r>
              <a:rPr lang="en-GB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Describe the changes in global tourist numbers since 1950 (4 marks):</a:t>
            </a:r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GB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COPAD – Calculations, Overall, Pattern, Place, Anomalies and Data</a:t>
            </a:r>
          </a:p>
        </p:txBody>
      </p:sp>
      <p:pic>
        <p:nvPicPr>
          <p:cNvPr id="25604" name="Picture 6" descr="http://www.intracen.org/uploadedImages/intracenorg/Content/Exporters/Sectoral_Information/Service_Exports/Tourism/International%20Tourist%20Arrivals%20by%20Region%20(million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" t="12421" r="3487" b="5756"/>
          <a:stretch>
            <a:fillRect/>
          </a:stretch>
        </p:blipFill>
        <p:spPr bwMode="auto">
          <a:xfrm>
            <a:off x="395288" y="457200"/>
            <a:ext cx="8280400" cy="473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b="1" dirty="0" smtClean="0"/>
              <a:t>Peer mark out of 4, with a star and a target</a:t>
            </a:r>
            <a:endParaRPr lang="en-GB" b="1" dirty="0"/>
          </a:p>
        </p:txBody>
      </p:sp>
      <p:sp>
        <p:nvSpPr>
          <p:cNvPr id="26627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1 mark for saying it has increased over time</a:t>
            </a:r>
          </a:p>
          <a:p>
            <a:pPr eaLnBrk="1" hangingPunct="1"/>
            <a:r>
              <a:rPr lang="en-GB" altLang="en-US" smtClean="0"/>
              <a:t>1 mark for referencing parts of the world (e.g. Europe is the biggest tourist destination)</a:t>
            </a:r>
          </a:p>
          <a:p>
            <a:pPr eaLnBrk="1" hangingPunct="1"/>
            <a:r>
              <a:rPr lang="en-GB" altLang="en-US" smtClean="0"/>
              <a:t>1 mark for quoting statistics (e.g. 553 million tourists in 1995 worldwide)</a:t>
            </a:r>
          </a:p>
          <a:p>
            <a:pPr eaLnBrk="1" hangingPunct="1"/>
            <a:r>
              <a:rPr lang="en-US" altLang="en-US" smtClean="0"/>
              <a:t>1 mark for calculations e.g. tourism has increased from 25 million in 1950 to 1.6 billion in 2020</a:t>
            </a:r>
            <a:endParaRPr lang="en-GB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z="2800" b="1" smtClean="0"/>
              <a:t>Trends in global tourism have changed over the past 50 years in terms of: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87675" y="2828925"/>
            <a:ext cx="3168650" cy="12001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GB" sz="3600" b="1" dirty="0">
                <a:solidFill>
                  <a:schemeClr val="accent1">
                    <a:lumMod val="50000"/>
                  </a:schemeClr>
                </a:solidFill>
              </a:rPr>
              <a:t>Changes in global tourism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27425" y="1598613"/>
            <a:ext cx="2089150" cy="46196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</a:rPr>
              <a:t>Numbers</a:t>
            </a:r>
            <a:endParaRPr lang="en-GB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02413" y="3198813"/>
            <a:ext cx="2089150" cy="4603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</a:rPr>
              <a:t>Origins</a:t>
            </a:r>
            <a:endParaRPr lang="en-GB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86488" y="5270500"/>
            <a:ext cx="2089150" cy="4603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</a:rPr>
              <a:t>Destinations</a:t>
            </a:r>
            <a:endParaRPr lang="en-GB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6888" y="5270500"/>
            <a:ext cx="3455987" cy="4603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</a:rPr>
              <a:t>Organisation of holiday</a:t>
            </a:r>
            <a:endParaRPr lang="en-GB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8313" y="3198813"/>
            <a:ext cx="2087562" cy="4603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</a:rPr>
              <a:t>Activity</a:t>
            </a:r>
            <a:endParaRPr lang="en-GB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9" name="Straight Arrow Connector 8"/>
          <p:cNvCxnSpPr>
            <a:stCxn id="2" idx="0"/>
            <a:endCxn id="10" idx="2"/>
          </p:cNvCxnSpPr>
          <p:nvPr/>
        </p:nvCxnSpPr>
        <p:spPr>
          <a:xfrm flipV="1">
            <a:off x="4572000" y="2060575"/>
            <a:ext cx="0" cy="76835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2" idx="3"/>
            <a:endCxn id="11" idx="1"/>
          </p:cNvCxnSpPr>
          <p:nvPr/>
        </p:nvCxnSpPr>
        <p:spPr>
          <a:xfrm flipV="1">
            <a:off x="6156325" y="3429000"/>
            <a:ext cx="446088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364163" y="4029075"/>
            <a:ext cx="822325" cy="1241425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3132138" y="4008438"/>
            <a:ext cx="841375" cy="1241425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endCxn id="14" idx="3"/>
          </p:cNvCxnSpPr>
          <p:nvPr/>
        </p:nvCxnSpPr>
        <p:spPr>
          <a:xfrm flipH="1" flipV="1">
            <a:off x="2555875" y="3429000"/>
            <a:ext cx="431800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419475" y="6237288"/>
            <a:ext cx="2089150" cy="46196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</a:rPr>
              <a:t>Why?</a:t>
            </a:r>
            <a:endParaRPr lang="en-GB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4"/>
          <p:cNvSpPr txBox="1">
            <a:spLocks noChangeArrowheads="1"/>
          </p:cNvSpPr>
          <p:nvPr/>
        </p:nvSpPr>
        <p:spPr bwMode="auto">
          <a:xfrm>
            <a:off x="0" y="77788"/>
            <a:ext cx="928846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2800" dirty="0">
                <a:latin typeface="Arial" panose="020B0604020202020204" pitchFamily="34" charset="0"/>
              </a:rPr>
              <a:t>SUMMARISE (be concise but detailed) page </a:t>
            </a:r>
            <a:r>
              <a:rPr lang="en-GB" altLang="en-US" sz="2800" dirty="0" smtClean="0">
                <a:latin typeface="Arial" panose="020B0604020202020204" pitchFamily="34" charset="0"/>
              </a:rPr>
              <a:t>199 &amp; The Geographer Online</a:t>
            </a:r>
            <a:endParaRPr lang="en-GB" altLang="en-US" sz="2800" dirty="0">
              <a:latin typeface="Arial" panose="020B0604020202020204" pitchFamily="34" charset="0"/>
            </a:endParaRPr>
          </a:p>
        </p:txBody>
      </p:sp>
      <p:sp>
        <p:nvSpPr>
          <p:cNvPr id="31747" name="Oval 5"/>
          <p:cNvSpPr>
            <a:spLocks noChangeArrowheads="1"/>
          </p:cNvSpPr>
          <p:nvPr/>
        </p:nvSpPr>
        <p:spPr bwMode="auto">
          <a:xfrm>
            <a:off x="2986088" y="2565400"/>
            <a:ext cx="2881312" cy="21605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3203575" y="2997200"/>
            <a:ext cx="2447925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GB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Factors causing the growth of tourism</a:t>
            </a:r>
          </a:p>
        </p:txBody>
      </p:sp>
      <p:sp>
        <p:nvSpPr>
          <p:cNvPr id="31749" name="Line 7"/>
          <p:cNvSpPr>
            <a:spLocks noChangeShapeType="1"/>
          </p:cNvSpPr>
          <p:nvPr/>
        </p:nvSpPr>
        <p:spPr bwMode="auto">
          <a:xfrm flipH="1" flipV="1">
            <a:off x="1619250" y="2278063"/>
            <a:ext cx="1511300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303213" y="1936750"/>
            <a:ext cx="176212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GB" altLang="en-US" sz="1800" b="1">
                <a:effectLst>
                  <a:outerShdw blurRad="38100" dist="38100" dir="2700000" algn="tl">
                    <a:srgbClr val="FFFFFF"/>
                  </a:outerShdw>
                </a:effectLst>
              </a:rPr>
              <a:t>Social Factors</a:t>
            </a:r>
          </a:p>
        </p:txBody>
      </p:sp>
      <p:sp>
        <p:nvSpPr>
          <p:cNvPr id="31751" name="Line 9"/>
          <p:cNvSpPr>
            <a:spLocks noChangeShapeType="1"/>
          </p:cNvSpPr>
          <p:nvPr/>
        </p:nvSpPr>
        <p:spPr bwMode="auto">
          <a:xfrm flipV="1">
            <a:off x="5867400" y="2493963"/>
            <a:ext cx="1295400" cy="9350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418" name="Text Box 10"/>
          <p:cNvSpPr txBox="1">
            <a:spLocks noChangeArrowheads="1"/>
          </p:cNvSpPr>
          <p:nvPr/>
        </p:nvSpPr>
        <p:spPr bwMode="auto">
          <a:xfrm>
            <a:off x="6515100" y="2127250"/>
            <a:ext cx="2185988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GB" altLang="en-US" sz="1800" b="1">
                <a:effectLst>
                  <a:outerShdw blurRad="38100" dist="38100" dir="2700000" algn="tl">
                    <a:srgbClr val="FFFFFF"/>
                  </a:outerShdw>
                </a:effectLst>
              </a:rPr>
              <a:t>Economic Factors</a:t>
            </a:r>
          </a:p>
        </p:txBody>
      </p:sp>
      <p:sp>
        <p:nvSpPr>
          <p:cNvPr id="31753" name="Line 11"/>
          <p:cNvSpPr>
            <a:spLocks noChangeShapeType="1"/>
          </p:cNvSpPr>
          <p:nvPr/>
        </p:nvSpPr>
        <p:spPr bwMode="auto">
          <a:xfrm>
            <a:off x="4427538" y="4725988"/>
            <a:ext cx="0" cy="792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420" name="Text Box 12"/>
          <p:cNvSpPr txBox="1">
            <a:spLocks noChangeArrowheads="1"/>
          </p:cNvSpPr>
          <p:nvPr/>
        </p:nvSpPr>
        <p:spPr bwMode="auto">
          <a:xfrm>
            <a:off x="3533775" y="5537200"/>
            <a:ext cx="196691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GB" altLang="en-US" sz="1800" b="1">
                <a:effectLst>
                  <a:outerShdw blurRad="38100" dist="38100" dir="2700000" algn="tl">
                    <a:srgbClr val="FFFFFF"/>
                  </a:outerShdw>
                </a:effectLst>
              </a:rPr>
              <a:t>Political Factors</a:t>
            </a:r>
          </a:p>
        </p:txBody>
      </p:sp>
      <p:sp>
        <p:nvSpPr>
          <p:cNvPr id="31755" name="Line 13"/>
          <p:cNvSpPr>
            <a:spLocks noChangeShapeType="1"/>
          </p:cNvSpPr>
          <p:nvPr/>
        </p:nvSpPr>
        <p:spPr bwMode="auto">
          <a:xfrm flipV="1">
            <a:off x="1906588" y="1846263"/>
            <a:ext cx="720725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1756" name="Line 15"/>
          <p:cNvSpPr>
            <a:spLocks noChangeShapeType="1"/>
          </p:cNvSpPr>
          <p:nvPr/>
        </p:nvSpPr>
        <p:spPr bwMode="auto">
          <a:xfrm flipH="1">
            <a:off x="754063" y="2205038"/>
            <a:ext cx="431800" cy="792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1757" name="Line 17"/>
          <p:cNvSpPr>
            <a:spLocks noChangeShapeType="1"/>
          </p:cNvSpPr>
          <p:nvPr/>
        </p:nvSpPr>
        <p:spPr bwMode="auto">
          <a:xfrm flipH="1" flipV="1">
            <a:off x="827088" y="1412875"/>
            <a:ext cx="43180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1758" name="Line 19"/>
          <p:cNvSpPr>
            <a:spLocks noChangeShapeType="1"/>
          </p:cNvSpPr>
          <p:nvPr/>
        </p:nvSpPr>
        <p:spPr bwMode="auto">
          <a:xfrm flipH="1" flipV="1">
            <a:off x="6154738" y="1584325"/>
            <a:ext cx="504825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1759" name="Line 22"/>
          <p:cNvSpPr>
            <a:spLocks noChangeShapeType="1"/>
          </p:cNvSpPr>
          <p:nvPr/>
        </p:nvSpPr>
        <p:spPr bwMode="auto">
          <a:xfrm flipV="1">
            <a:off x="7883525" y="1368425"/>
            <a:ext cx="144463" cy="792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1760" name="Line 23"/>
          <p:cNvSpPr>
            <a:spLocks noChangeShapeType="1"/>
          </p:cNvSpPr>
          <p:nvPr/>
        </p:nvSpPr>
        <p:spPr bwMode="auto">
          <a:xfrm>
            <a:off x="7668344" y="2708920"/>
            <a:ext cx="144462" cy="649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flipV="1">
            <a:off x="3491879" y="6021286"/>
            <a:ext cx="360041" cy="28803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 flipH="1" flipV="1">
            <a:off x="4716016" y="5949278"/>
            <a:ext cx="432048" cy="28803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9" name="Line 13"/>
          <p:cNvSpPr>
            <a:spLocks noChangeShapeType="1"/>
          </p:cNvSpPr>
          <p:nvPr/>
        </p:nvSpPr>
        <p:spPr bwMode="auto">
          <a:xfrm flipH="1" flipV="1">
            <a:off x="1475656" y="2492896"/>
            <a:ext cx="360039" cy="43204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" name="Line 19"/>
          <p:cNvSpPr>
            <a:spLocks noChangeShapeType="1"/>
          </p:cNvSpPr>
          <p:nvPr/>
        </p:nvSpPr>
        <p:spPr bwMode="auto">
          <a:xfrm flipH="1" flipV="1">
            <a:off x="5868143" y="2132856"/>
            <a:ext cx="648841" cy="14376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1" name="Line 23"/>
          <p:cNvSpPr>
            <a:spLocks noChangeShapeType="1"/>
          </p:cNvSpPr>
          <p:nvPr/>
        </p:nvSpPr>
        <p:spPr bwMode="auto">
          <a:xfrm flipH="1">
            <a:off x="6948264" y="2636913"/>
            <a:ext cx="288032" cy="50405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2" name="Line 23"/>
          <p:cNvSpPr>
            <a:spLocks noChangeShapeType="1"/>
          </p:cNvSpPr>
          <p:nvPr/>
        </p:nvSpPr>
        <p:spPr bwMode="auto">
          <a:xfrm>
            <a:off x="8388424" y="2564904"/>
            <a:ext cx="144462" cy="649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1484</TotalTime>
  <Words>577</Words>
  <Application>Microsoft Macintosh PowerPoint</Application>
  <PresentationFormat>On-screen Show (4:3)</PresentationFormat>
  <Paragraphs>97</Paragraphs>
  <Slides>23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Calibri</vt:lpstr>
      <vt:lpstr>MS PGothic</vt:lpstr>
      <vt:lpstr>ＭＳ Ｐゴシック</vt:lpstr>
      <vt:lpstr>Wingdings</vt:lpstr>
      <vt:lpstr>Arial</vt:lpstr>
      <vt:lpstr>Office Theme</vt:lpstr>
      <vt:lpstr>1_Office Theme</vt:lpstr>
      <vt:lpstr>Why has global tourism increased?</vt:lpstr>
      <vt:lpstr>PowerPoint Presentation</vt:lpstr>
      <vt:lpstr>PowerPoint Presentation</vt:lpstr>
      <vt:lpstr>Types of tourism</vt:lpstr>
      <vt:lpstr>PowerPoint Presentation</vt:lpstr>
      <vt:lpstr>Compound line graph to show the number of tourists arriving in different regions (in millions)</vt:lpstr>
      <vt:lpstr>Peer mark out of 4, with a star and a target</vt:lpstr>
      <vt:lpstr>Trends in global tourism have changed over the past 50 years in terms of:</vt:lpstr>
      <vt:lpstr>PowerPoint Presentation</vt:lpstr>
      <vt:lpstr>PowerPoint Presentation</vt:lpstr>
      <vt:lpstr>Recap… Exam question 6a) Explain why tourism has increased in the last 50 years.(3)</vt:lpstr>
      <vt:lpstr>Tourist Attractions</vt:lpstr>
      <vt:lpstr>(b) Study Figure 6b It shows a holiday destination in the Mediterranean.  ( (ii) Describe the physical and human attractions of the area shown in Figure 6b. (4)</vt:lpstr>
      <vt:lpstr>Mark scheme for 6b)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ID</Company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Broadbent</dc:creator>
  <cp:lastModifiedBy>Steven Heath</cp:lastModifiedBy>
  <cp:revision>129</cp:revision>
  <cp:lastPrinted>2014-08-28T01:33:02Z</cp:lastPrinted>
  <dcterms:created xsi:type="dcterms:W3CDTF">2010-04-25T11:29:10Z</dcterms:created>
  <dcterms:modified xsi:type="dcterms:W3CDTF">2018-01-18T04:35:33Z</dcterms:modified>
</cp:coreProperties>
</file>