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71" r:id="rId5"/>
    <p:sldId id="272"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p:scale>
          <a:sx n="77" d="100"/>
          <a:sy n="77" d="100"/>
        </p:scale>
        <p:origin x="-1176" y="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60FB406D-E620-43AE-8A29-A2A3175E2552}" type="datetimeFigureOut">
              <a:rPr lang="en-MY" smtClean="0"/>
              <a:pPr/>
              <a:t>20/6/2014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60FB406D-E620-43AE-8A29-A2A3175E2552}" type="datetimeFigureOut">
              <a:rPr lang="en-MY" smtClean="0"/>
              <a:pPr/>
              <a:t>20/6/2014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60FB406D-E620-43AE-8A29-A2A3175E2552}" type="datetimeFigureOut">
              <a:rPr lang="en-MY" smtClean="0"/>
              <a:pPr/>
              <a:t>20/6/2014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60FB406D-E620-43AE-8A29-A2A3175E2552}" type="datetimeFigureOut">
              <a:rPr lang="en-MY" smtClean="0"/>
              <a:pPr/>
              <a:t>20/6/2014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FB406D-E620-43AE-8A29-A2A3175E2552}" type="datetimeFigureOut">
              <a:rPr lang="en-MY" smtClean="0"/>
              <a:pPr/>
              <a:t>20/6/2014</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60FB406D-E620-43AE-8A29-A2A3175E2552}" type="datetimeFigureOut">
              <a:rPr lang="en-MY" smtClean="0"/>
              <a:pPr/>
              <a:t>20/6/2014</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60FB406D-E620-43AE-8A29-A2A3175E2552}" type="datetimeFigureOut">
              <a:rPr lang="en-MY" smtClean="0"/>
              <a:pPr/>
              <a:t>20/6/2014</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60FB406D-E620-43AE-8A29-A2A3175E2552}" type="datetimeFigureOut">
              <a:rPr lang="en-MY" smtClean="0"/>
              <a:pPr/>
              <a:t>20/6/2014</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FB406D-E620-43AE-8A29-A2A3175E2552}" type="datetimeFigureOut">
              <a:rPr lang="en-MY" smtClean="0"/>
              <a:pPr/>
              <a:t>20/6/2014</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B406D-E620-43AE-8A29-A2A3175E2552}" type="datetimeFigureOut">
              <a:rPr lang="en-MY" smtClean="0"/>
              <a:pPr/>
              <a:t>20/6/2014</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FB406D-E620-43AE-8A29-A2A3175E2552}" type="datetimeFigureOut">
              <a:rPr lang="en-MY" smtClean="0"/>
              <a:pPr/>
              <a:t>20/6/2014</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7B3C030F-6FC8-49F8-8E9A-CC57EAE91743}" type="slidenum">
              <a:rPr lang="en-MY" smtClean="0"/>
              <a:pPr/>
              <a:t>‹#›</a:t>
            </a:fld>
            <a:endParaRPr lang="en-MY"/>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FB406D-E620-43AE-8A29-A2A3175E2552}" type="datetimeFigureOut">
              <a:rPr lang="en-MY" smtClean="0"/>
              <a:pPr/>
              <a:t>20/6/2014</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3C030F-6FC8-49F8-8E9A-CC57EAE91743}" type="slidenum">
              <a:rPr lang="en-MY" smtClean="0"/>
              <a:pPr/>
              <a:t>‹#›</a:t>
            </a:fld>
            <a:endParaRPr lang="en-MY"/>
          </a:p>
        </p:txBody>
      </p:sp>
      <p:pic>
        <p:nvPicPr>
          <p:cNvPr id="7" name="Picture 2" descr="http://img.ezinemark.com/imagemanager2/files/30002496/2010/09/2010-09-17-09-02-12-3-amazon-is-considered-to-be-among-the-longest-riv.jpeg"/>
          <p:cNvPicPr>
            <a:picLocks noChangeAspect="1" noChangeArrowheads="1"/>
          </p:cNvPicPr>
          <p:nvPr userDrawn="1"/>
        </p:nvPicPr>
        <p:blipFill>
          <a:blip r:embed="rId13" cstate="print"/>
          <a:srcRect/>
          <a:stretch>
            <a:fillRect/>
          </a:stretch>
        </p:blipFill>
        <p:spPr bwMode="auto">
          <a:xfrm>
            <a:off x="0" y="5877272"/>
            <a:ext cx="1687115" cy="1124744"/>
          </a:xfrm>
          <a:prstGeom prst="rect">
            <a:avLst/>
          </a:prstGeom>
          <a:noFill/>
        </p:spPr>
      </p:pic>
      <p:pic>
        <p:nvPicPr>
          <p:cNvPr id="8" name="Picture 6" descr="http://t0.gstatic.com/images?q=tbn:ANd9GcR5VXBSLg5CzkMAMqzpWb3HyY7Jmpz3LCdfQBxtxyGRGK98u6hv8GiBkPAp"/>
          <p:cNvPicPr>
            <a:picLocks noChangeAspect="1" noChangeArrowheads="1"/>
          </p:cNvPicPr>
          <p:nvPr userDrawn="1"/>
        </p:nvPicPr>
        <p:blipFill>
          <a:blip r:embed="rId14" cstate="print"/>
          <a:srcRect/>
          <a:stretch>
            <a:fillRect/>
          </a:stretch>
        </p:blipFill>
        <p:spPr bwMode="auto">
          <a:xfrm>
            <a:off x="1691680" y="5877272"/>
            <a:ext cx="1512168" cy="1132667"/>
          </a:xfrm>
          <a:prstGeom prst="rect">
            <a:avLst/>
          </a:prstGeom>
          <a:noFill/>
        </p:spPr>
      </p:pic>
      <p:pic>
        <p:nvPicPr>
          <p:cNvPr id="9" name="Picture 8" descr="http://www.stacey.peak-media.co.uk/year7/7-7Rivers/7-7Meanders/341.jpg"/>
          <p:cNvPicPr>
            <a:picLocks noChangeAspect="1" noChangeArrowheads="1"/>
          </p:cNvPicPr>
          <p:nvPr userDrawn="1"/>
        </p:nvPicPr>
        <p:blipFill>
          <a:blip r:embed="rId15" cstate="print"/>
          <a:srcRect/>
          <a:stretch>
            <a:fillRect/>
          </a:stretch>
        </p:blipFill>
        <p:spPr bwMode="auto">
          <a:xfrm>
            <a:off x="3203848" y="5910353"/>
            <a:ext cx="1368152" cy="1895293"/>
          </a:xfrm>
          <a:prstGeom prst="rect">
            <a:avLst/>
          </a:prstGeom>
          <a:noFill/>
        </p:spPr>
      </p:pic>
      <p:pic>
        <p:nvPicPr>
          <p:cNvPr id="10" name="Picture 10" descr="http://images.pictureshunt.com/pics/a/amazon_river-12264.jpg"/>
          <p:cNvPicPr>
            <a:picLocks noChangeAspect="1" noChangeArrowheads="1"/>
          </p:cNvPicPr>
          <p:nvPr userDrawn="1"/>
        </p:nvPicPr>
        <p:blipFill>
          <a:blip r:embed="rId16" cstate="print"/>
          <a:srcRect/>
          <a:stretch>
            <a:fillRect/>
          </a:stretch>
        </p:blipFill>
        <p:spPr bwMode="auto">
          <a:xfrm>
            <a:off x="4572000" y="5949280"/>
            <a:ext cx="1872208" cy="1404156"/>
          </a:xfrm>
          <a:prstGeom prst="rect">
            <a:avLst/>
          </a:prstGeom>
          <a:noFill/>
        </p:spPr>
      </p:pic>
      <p:pic>
        <p:nvPicPr>
          <p:cNvPr id="11" name="Picture 10" descr="Amazon River Scenery"/>
          <p:cNvPicPr>
            <a:picLocks noChangeAspect="1" noChangeArrowheads="1"/>
          </p:cNvPicPr>
          <p:nvPr userDrawn="1"/>
        </p:nvPicPr>
        <p:blipFill>
          <a:blip r:embed="rId17" cstate="print"/>
          <a:srcRect/>
          <a:stretch>
            <a:fillRect/>
          </a:stretch>
        </p:blipFill>
        <p:spPr bwMode="auto">
          <a:xfrm>
            <a:off x="6372200" y="5949280"/>
            <a:ext cx="1805486" cy="2699792"/>
          </a:xfrm>
          <a:prstGeom prst="rect">
            <a:avLst/>
          </a:prstGeom>
          <a:noFill/>
        </p:spPr>
      </p:pic>
      <p:pic>
        <p:nvPicPr>
          <p:cNvPr id="12" name="Picture 14" descr="Amazon"/>
          <p:cNvPicPr>
            <a:picLocks noChangeAspect="1" noChangeArrowheads="1"/>
          </p:cNvPicPr>
          <p:nvPr userDrawn="1"/>
        </p:nvPicPr>
        <p:blipFill>
          <a:blip r:embed="rId18" cstate="print"/>
          <a:srcRect/>
          <a:stretch>
            <a:fillRect/>
          </a:stretch>
        </p:blipFill>
        <p:spPr bwMode="auto">
          <a:xfrm>
            <a:off x="8172400" y="5989218"/>
            <a:ext cx="2232248" cy="149623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4" name="Picture 4" descr="http://thewondrous.com/wp-content/uploads/2010/06/The-Sacramento-San-Joaquin-River-Delta.jpg"/>
          <p:cNvPicPr>
            <a:picLocks noChangeAspect="1" noChangeArrowheads="1"/>
          </p:cNvPicPr>
          <p:nvPr/>
        </p:nvPicPr>
        <p:blipFill>
          <a:blip r:embed="rId2" cstate="print"/>
          <a:srcRect/>
          <a:stretch>
            <a:fillRect/>
          </a:stretch>
        </p:blipFill>
        <p:spPr bwMode="auto">
          <a:xfrm>
            <a:off x="0" y="0"/>
            <a:ext cx="10332640" cy="6888427"/>
          </a:xfrm>
          <a:prstGeom prst="rect">
            <a:avLst/>
          </a:prstGeom>
          <a:noFill/>
        </p:spPr>
      </p:pic>
      <p:sp>
        <p:nvSpPr>
          <p:cNvPr id="2" name="Title 1"/>
          <p:cNvSpPr>
            <a:spLocks noGrp="1"/>
          </p:cNvSpPr>
          <p:nvPr>
            <p:ph type="ctrTitle"/>
          </p:nvPr>
        </p:nvSpPr>
        <p:spPr>
          <a:xfrm>
            <a:off x="251520" y="260648"/>
            <a:ext cx="7772400" cy="1470025"/>
          </a:xfrm>
        </p:spPr>
        <p:style>
          <a:lnRef idx="0">
            <a:schemeClr val="accent6"/>
          </a:lnRef>
          <a:fillRef idx="3">
            <a:schemeClr val="accent6"/>
          </a:fillRef>
          <a:effectRef idx="3">
            <a:schemeClr val="accent6"/>
          </a:effectRef>
          <a:fontRef idx="minor">
            <a:schemeClr val="lt1"/>
          </a:fontRef>
        </p:style>
        <p:txBody>
          <a:bodyPr/>
          <a:lstStyle/>
          <a:p>
            <a:r>
              <a:rPr lang="en-US" dirty="0" smtClean="0">
                <a:solidFill>
                  <a:schemeClr val="accent5">
                    <a:lumMod val="75000"/>
                  </a:schemeClr>
                </a:solidFill>
              </a:rPr>
              <a:t>What is the River Discharge and What Factors Affect it?</a:t>
            </a:r>
            <a:endParaRPr lang="en-MY" dirty="0">
              <a:solidFill>
                <a:schemeClr val="accent5">
                  <a:lumMod val="75000"/>
                </a:schemeClr>
              </a:solidFill>
            </a:endParaRPr>
          </a:p>
        </p:txBody>
      </p:sp>
      <p:pic>
        <p:nvPicPr>
          <p:cNvPr id="20482" name="Picture 2" descr="http://img.ezinemark.com/imagemanager2/files/30002496/2010/09/2010-09-17-09-02-12-3-amazon-is-considered-to-be-among-the-longest-riv.jpeg"/>
          <p:cNvPicPr>
            <a:picLocks noChangeAspect="1" noChangeArrowheads="1"/>
          </p:cNvPicPr>
          <p:nvPr/>
        </p:nvPicPr>
        <p:blipFill>
          <a:blip r:embed="rId3" cstate="print"/>
          <a:srcRect/>
          <a:stretch>
            <a:fillRect/>
          </a:stretch>
        </p:blipFill>
        <p:spPr bwMode="auto">
          <a:xfrm>
            <a:off x="0" y="5877272"/>
            <a:ext cx="1687115" cy="1124744"/>
          </a:xfrm>
          <a:prstGeom prst="rect">
            <a:avLst/>
          </a:prstGeom>
          <a:noFill/>
        </p:spPr>
      </p:pic>
      <p:pic>
        <p:nvPicPr>
          <p:cNvPr id="20486" name="Picture 6" descr="http://t0.gstatic.com/images?q=tbn:ANd9GcR5VXBSLg5CzkMAMqzpWb3HyY7Jmpz3LCdfQBxtxyGRGK98u6hv8GiBkPAp"/>
          <p:cNvPicPr>
            <a:picLocks noChangeAspect="1" noChangeArrowheads="1"/>
          </p:cNvPicPr>
          <p:nvPr/>
        </p:nvPicPr>
        <p:blipFill>
          <a:blip r:embed="rId4" cstate="print"/>
          <a:srcRect/>
          <a:stretch>
            <a:fillRect/>
          </a:stretch>
        </p:blipFill>
        <p:spPr bwMode="auto">
          <a:xfrm>
            <a:off x="1691680" y="5877272"/>
            <a:ext cx="1512168" cy="1132667"/>
          </a:xfrm>
          <a:prstGeom prst="rect">
            <a:avLst/>
          </a:prstGeom>
          <a:noFill/>
        </p:spPr>
      </p:pic>
      <p:pic>
        <p:nvPicPr>
          <p:cNvPr id="20488" name="Picture 8" descr="http://www.stacey.peak-media.co.uk/year7/7-7Rivers/7-7Meanders/341.jpg"/>
          <p:cNvPicPr>
            <a:picLocks noChangeAspect="1" noChangeArrowheads="1"/>
          </p:cNvPicPr>
          <p:nvPr/>
        </p:nvPicPr>
        <p:blipFill>
          <a:blip r:embed="rId5" cstate="print"/>
          <a:srcRect/>
          <a:stretch>
            <a:fillRect/>
          </a:stretch>
        </p:blipFill>
        <p:spPr bwMode="auto">
          <a:xfrm>
            <a:off x="3203848" y="5910353"/>
            <a:ext cx="1368152" cy="1895293"/>
          </a:xfrm>
          <a:prstGeom prst="rect">
            <a:avLst/>
          </a:prstGeom>
          <a:noFill/>
        </p:spPr>
      </p:pic>
      <p:pic>
        <p:nvPicPr>
          <p:cNvPr id="20490" name="Picture 10" descr="http://images.pictureshunt.com/pics/a/amazon_river-12264.jpg"/>
          <p:cNvPicPr>
            <a:picLocks noChangeAspect="1" noChangeArrowheads="1"/>
          </p:cNvPicPr>
          <p:nvPr/>
        </p:nvPicPr>
        <p:blipFill>
          <a:blip r:embed="rId6" cstate="print"/>
          <a:srcRect/>
          <a:stretch>
            <a:fillRect/>
          </a:stretch>
        </p:blipFill>
        <p:spPr bwMode="auto">
          <a:xfrm>
            <a:off x="4572000" y="5949280"/>
            <a:ext cx="1872208" cy="1404156"/>
          </a:xfrm>
          <a:prstGeom prst="rect">
            <a:avLst/>
          </a:prstGeom>
          <a:noFill/>
        </p:spPr>
      </p:pic>
      <p:pic>
        <p:nvPicPr>
          <p:cNvPr id="20492" name="Picture 12" descr="Amazon River Scenery"/>
          <p:cNvPicPr>
            <a:picLocks noChangeAspect="1" noChangeArrowheads="1"/>
          </p:cNvPicPr>
          <p:nvPr/>
        </p:nvPicPr>
        <p:blipFill>
          <a:blip r:embed="rId7" cstate="print"/>
          <a:srcRect/>
          <a:stretch>
            <a:fillRect/>
          </a:stretch>
        </p:blipFill>
        <p:spPr bwMode="auto">
          <a:xfrm>
            <a:off x="6372200" y="5949280"/>
            <a:ext cx="1805486" cy="2699792"/>
          </a:xfrm>
          <a:prstGeom prst="rect">
            <a:avLst/>
          </a:prstGeom>
          <a:noFill/>
        </p:spPr>
      </p:pic>
      <p:pic>
        <p:nvPicPr>
          <p:cNvPr id="20494" name="Picture 14" descr="Amazon"/>
          <p:cNvPicPr>
            <a:picLocks noChangeAspect="1" noChangeArrowheads="1"/>
          </p:cNvPicPr>
          <p:nvPr/>
        </p:nvPicPr>
        <p:blipFill>
          <a:blip r:embed="rId8" cstate="print"/>
          <a:srcRect/>
          <a:stretch>
            <a:fillRect/>
          </a:stretch>
        </p:blipFill>
        <p:spPr bwMode="auto">
          <a:xfrm>
            <a:off x="8172400" y="5989218"/>
            <a:ext cx="2232248" cy="1496236"/>
          </a:xfrm>
          <a:prstGeom prst="rect">
            <a:avLst/>
          </a:prstGeom>
          <a:noFill/>
        </p:spPr>
      </p:pic>
      <p:sp>
        <p:nvSpPr>
          <p:cNvPr id="4" name="Subtitle 3"/>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p:nvPr/>
        </p:nvPicPr>
        <p:blipFill rotWithShape="1">
          <a:blip r:embed="rId2" cstate="print">
            <a:extLst>
              <a:ext uri="{28A0092B-C50C-407E-A947-70E740481C1C}">
                <a14:useLocalDpi xmlns:a14="http://schemas.microsoft.com/office/drawing/2010/main" val="0"/>
              </a:ext>
            </a:extLst>
          </a:blip>
          <a:srcRect l="1813" t="6480" r="3928" b="4788"/>
          <a:stretch/>
        </p:blipFill>
        <p:spPr bwMode="auto">
          <a:xfrm>
            <a:off x="179512" y="188640"/>
            <a:ext cx="5688632" cy="5400600"/>
          </a:xfrm>
          <a:prstGeom prst="rect">
            <a:avLst/>
          </a:prstGeom>
          <a:ln>
            <a:noFill/>
          </a:ln>
          <a:extLst>
            <a:ext uri="{53640926-AAD7-44D8-BBD7-CCE9431645EC}">
              <a14:shadowObscured xmlns:a14="http://schemas.microsoft.com/office/drawing/2010/main"/>
            </a:ext>
          </a:extLst>
        </p:spPr>
      </p:pic>
      <p:sp>
        <p:nvSpPr>
          <p:cNvPr id="1026" name="Text Box 2"/>
          <p:cNvSpPr txBox="1">
            <a:spLocks noChangeArrowheads="1"/>
          </p:cNvSpPr>
          <p:nvPr/>
        </p:nvSpPr>
        <p:spPr bwMode="auto">
          <a:xfrm>
            <a:off x="5868144" y="332656"/>
            <a:ext cx="2808312" cy="648072"/>
          </a:xfrm>
          <a:prstGeom prst="rect">
            <a:avLst/>
          </a:prstGeom>
          <a:solidFill>
            <a:srgbClr val="FFFFFF"/>
          </a:solidFill>
          <a:ln w="25400">
            <a:solidFill>
              <a:srgbClr val="9BBB59"/>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600" b="1" i="0" u="none" strike="noStrike" cap="none" normalizeH="0" baseline="0" dirty="0" smtClean="0">
                <a:ln>
                  <a:noFill/>
                </a:ln>
                <a:solidFill>
                  <a:schemeClr val="accent5">
                    <a:lumMod val="50000"/>
                  </a:schemeClr>
                </a:solidFill>
                <a:effectLst/>
                <a:latin typeface="Calibri" pitchFamily="34" charset="0"/>
                <a:cs typeface="Arial" pitchFamily="34" charset="0"/>
              </a:rPr>
              <a:t>Base flow – the normal day to day discharge of a river</a:t>
            </a:r>
            <a:endParaRPr kumimoji="0" lang="en-US" sz="2800" b="1"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
        <p:nvSpPr>
          <p:cNvPr id="1027" name="Text Box 3"/>
          <p:cNvSpPr txBox="1">
            <a:spLocks noChangeArrowheads="1"/>
          </p:cNvSpPr>
          <p:nvPr/>
        </p:nvSpPr>
        <p:spPr bwMode="auto">
          <a:xfrm>
            <a:off x="5868144" y="1196752"/>
            <a:ext cx="2880320" cy="720080"/>
          </a:xfrm>
          <a:prstGeom prst="rect">
            <a:avLst/>
          </a:prstGeom>
          <a:solidFill>
            <a:srgbClr val="FFFFFF"/>
          </a:solidFill>
          <a:ln w="25400">
            <a:solidFill>
              <a:srgbClr val="9BBB59"/>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400" b="1" i="0" u="none" strike="noStrike" cap="none" normalizeH="0" baseline="0" dirty="0" smtClean="0">
                <a:ln>
                  <a:noFill/>
                </a:ln>
                <a:solidFill>
                  <a:schemeClr val="accent5">
                    <a:lumMod val="50000"/>
                  </a:schemeClr>
                </a:solidFill>
                <a:effectLst/>
                <a:latin typeface="Calibri" pitchFamily="34" charset="0"/>
                <a:cs typeface="Arial" pitchFamily="34" charset="0"/>
              </a:rPr>
              <a:t>The rising limb – the rapid increase of discharge resulting from a rainfall</a:t>
            </a:r>
            <a:r>
              <a:rPr kumimoji="0" lang="en-MY" sz="1400" b="0" i="0" u="none" strike="noStrike" cap="none" normalizeH="0" baseline="0" dirty="0" smtClean="0">
                <a:ln>
                  <a:noFill/>
                </a:ln>
                <a:solidFill>
                  <a:schemeClr val="tx1"/>
                </a:solidFill>
                <a:effectLst/>
                <a:latin typeface="Calibri" pitchFamily="34"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Text Box 4"/>
          <p:cNvSpPr txBox="1">
            <a:spLocks noChangeArrowheads="1"/>
          </p:cNvSpPr>
          <p:nvPr/>
        </p:nvSpPr>
        <p:spPr bwMode="auto">
          <a:xfrm>
            <a:off x="5868144" y="2132856"/>
            <a:ext cx="2880320" cy="720080"/>
          </a:xfrm>
          <a:prstGeom prst="rect">
            <a:avLst/>
          </a:prstGeom>
          <a:solidFill>
            <a:srgbClr val="FFFFFF"/>
          </a:solidFill>
          <a:ln w="25400">
            <a:solidFill>
              <a:srgbClr val="9BBB59"/>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400" b="1" i="0" u="none" strike="noStrike" cap="none" normalizeH="0" baseline="0" dirty="0" smtClean="0">
                <a:ln>
                  <a:noFill/>
                </a:ln>
                <a:solidFill>
                  <a:schemeClr val="accent5">
                    <a:lumMod val="50000"/>
                  </a:schemeClr>
                </a:solidFill>
                <a:effectLst/>
                <a:latin typeface="Calibri" pitchFamily="34" charset="0"/>
                <a:cs typeface="Arial" pitchFamily="34" charset="0"/>
              </a:rPr>
              <a:t>Peak flow – when the river reaches the maximum capacity that it can hold.  </a:t>
            </a:r>
            <a:endParaRPr kumimoji="0" lang="en-US" sz="1800" b="1"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
        <p:nvSpPr>
          <p:cNvPr id="1029" name="Text Box 5"/>
          <p:cNvSpPr txBox="1">
            <a:spLocks noChangeArrowheads="1"/>
          </p:cNvSpPr>
          <p:nvPr/>
        </p:nvSpPr>
        <p:spPr bwMode="auto">
          <a:xfrm>
            <a:off x="5868144" y="3068960"/>
            <a:ext cx="2808312" cy="792088"/>
          </a:xfrm>
          <a:prstGeom prst="rect">
            <a:avLst/>
          </a:prstGeom>
          <a:solidFill>
            <a:srgbClr val="FFFFFF"/>
          </a:solidFill>
          <a:ln w="25400">
            <a:solidFill>
              <a:srgbClr val="9BBB59"/>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400" b="1" i="0" u="none" strike="noStrike" cap="none" normalizeH="0" baseline="0" dirty="0" smtClean="0">
                <a:ln>
                  <a:noFill/>
                </a:ln>
                <a:solidFill>
                  <a:schemeClr val="accent5">
                    <a:lumMod val="50000"/>
                  </a:schemeClr>
                </a:solidFill>
                <a:effectLst/>
                <a:latin typeface="Calibri" pitchFamily="34" charset="0"/>
                <a:cs typeface="Arial" pitchFamily="34" charset="0"/>
              </a:rPr>
              <a:t>The recession limb – when the discharge starts to decrease and river levels fall. </a:t>
            </a:r>
            <a:endParaRPr kumimoji="0" lang="en-US" sz="2400" b="1"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
        <p:nvSpPr>
          <p:cNvPr id="1030" name="Text Box 6"/>
          <p:cNvSpPr txBox="1">
            <a:spLocks noChangeArrowheads="1"/>
          </p:cNvSpPr>
          <p:nvPr/>
        </p:nvSpPr>
        <p:spPr bwMode="auto">
          <a:xfrm>
            <a:off x="5868144" y="4149080"/>
            <a:ext cx="2880320" cy="936104"/>
          </a:xfrm>
          <a:prstGeom prst="rect">
            <a:avLst/>
          </a:prstGeom>
          <a:solidFill>
            <a:srgbClr val="FFFFFF"/>
          </a:solidFill>
          <a:ln w="25400">
            <a:solidFill>
              <a:srgbClr val="9BBB59"/>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MY" sz="1400" b="1" i="0" u="none" strike="noStrike" cap="none" normalizeH="0" baseline="0" dirty="0" smtClean="0">
                <a:ln>
                  <a:noFill/>
                </a:ln>
                <a:solidFill>
                  <a:schemeClr val="accent5">
                    <a:lumMod val="50000"/>
                  </a:schemeClr>
                </a:solidFill>
                <a:effectLst/>
                <a:latin typeface="Calibri" pitchFamily="34" charset="0"/>
                <a:cs typeface="Arial" pitchFamily="34" charset="0"/>
              </a:rPr>
              <a:t>Basin lag time – the time difference between the peak of the rain event to the peak flow. </a:t>
            </a:r>
            <a:endParaRPr kumimoji="0" lang="en-US" sz="2400" b="1" i="0" u="none" strike="noStrike" cap="none" normalizeH="0" baseline="0" dirty="0" smtClean="0">
              <a:ln>
                <a:noFill/>
              </a:ln>
              <a:solidFill>
                <a:schemeClr val="accent5">
                  <a:lumMod val="5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5">
                    <a:lumMod val="75000"/>
                  </a:schemeClr>
                </a:solidFill>
              </a:rPr>
              <a:t>What factors affect the shape of flood hydrographs?</a:t>
            </a:r>
            <a:r>
              <a:rPr lang="en-US" dirty="0" smtClean="0">
                <a:solidFill>
                  <a:schemeClr val="accent5">
                    <a:lumMod val="75000"/>
                  </a:schemeClr>
                </a:solidFill>
              </a:rPr>
              <a:t> </a:t>
            </a:r>
            <a:r>
              <a:rPr lang="en-US" dirty="0" smtClean="0"/>
              <a:t/>
            </a:r>
            <a:br>
              <a:rPr lang="en-US" dirty="0" smtClean="0"/>
            </a:br>
            <a:endParaRPr lang="en-MY"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solidFill>
                  <a:srgbClr val="92D050"/>
                </a:solidFill>
              </a:rPr>
              <a:t>Drainage basin</a:t>
            </a:r>
            <a:r>
              <a:rPr lang="en-US" dirty="0" smtClean="0">
                <a:solidFill>
                  <a:srgbClr val="92D050"/>
                </a:solidFill>
              </a:rPr>
              <a:t> </a:t>
            </a:r>
            <a:r>
              <a:rPr lang="en-US" dirty="0" smtClean="0"/>
              <a:t/>
            </a:r>
            <a:br>
              <a:rPr lang="en-US" dirty="0" smtClean="0"/>
            </a:br>
            <a:r>
              <a:rPr lang="en-US" dirty="0" smtClean="0">
                <a:solidFill>
                  <a:schemeClr val="bg1"/>
                </a:solidFill>
              </a:rPr>
              <a:t>- Type of rock (impermeable or permeable) – Impermeable rock will not allow water to seep in, thus causing larger amounts of surface runoff and a shorter lag time.  </a:t>
            </a:r>
            <a:br>
              <a:rPr lang="en-US" dirty="0" smtClean="0">
                <a:solidFill>
                  <a:schemeClr val="bg1"/>
                </a:solidFill>
              </a:rPr>
            </a:br>
            <a:r>
              <a:rPr lang="en-US" dirty="0" smtClean="0">
                <a:solidFill>
                  <a:schemeClr val="bg1"/>
                </a:solidFill>
              </a:rPr>
              <a:t>- The gradient of the drainage basin – Steep gradients will cause greater overland flow and a shorter lag time. </a:t>
            </a:r>
            <a:br>
              <a:rPr lang="en-US" dirty="0" smtClean="0">
                <a:solidFill>
                  <a:schemeClr val="bg1"/>
                </a:solidFill>
              </a:rPr>
            </a:br>
            <a:r>
              <a:rPr lang="en-US" dirty="0" smtClean="0">
                <a:solidFill>
                  <a:schemeClr val="bg1"/>
                </a:solidFill>
              </a:rPr>
              <a:t>- Size of drainage basin – larger basins will take longer to reach the river, hence a longer lag time</a:t>
            </a:r>
            <a:br>
              <a:rPr lang="en-US" dirty="0" smtClean="0">
                <a:solidFill>
                  <a:schemeClr val="bg1"/>
                </a:solidFill>
              </a:rPr>
            </a:br>
            <a:r>
              <a:rPr lang="en-US" dirty="0" smtClean="0">
                <a:solidFill>
                  <a:schemeClr val="bg1"/>
                </a:solidFill>
              </a:rPr>
              <a:t>- Present conditions of the drainage basin – soil either saturated, very dry or even frozen </a:t>
            </a:r>
            <a:r>
              <a:rPr lang="en-US" dirty="0" smtClean="0"/>
              <a:t/>
            </a:r>
            <a:br>
              <a:rPr lang="en-US" dirty="0" smtClean="0"/>
            </a:br>
            <a:endParaRPr lang="en-MY"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US" sz="3600" b="1" dirty="0" smtClean="0">
                <a:solidFill>
                  <a:srgbClr val="92D050"/>
                </a:solidFill>
              </a:rPr>
              <a:t>Type and amount of Precipitation</a:t>
            </a:r>
          </a:p>
          <a:p>
            <a:pPr>
              <a:buNone/>
            </a:pPr>
            <a:r>
              <a:rPr lang="en-US" sz="2800" dirty="0" smtClean="0">
                <a:solidFill>
                  <a:schemeClr val="bg1"/>
                </a:solidFill>
              </a:rPr>
              <a:t>- Rapid rain – soil will saturate at a very rapid rate, excess water quickly transfers by surface runoff thus causing a short lag time</a:t>
            </a:r>
            <a:endParaRPr lang="en-MY" sz="2800" dirty="0" smtClean="0">
              <a:solidFill>
                <a:schemeClr val="bg1"/>
              </a:solidFill>
            </a:endParaRPr>
          </a:p>
          <a:p>
            <a:pPr>
              <a:buNone/>
            </a:pPr>
            <a:endParaRPr lang="en-MY" dirty="0">
              <a:solidFill>
                <a:srgbClr val="92D05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buNone/>
            </a:pPr>
            <a:r>
              <a:rPr lang="en-US" b="1" dirty="0" smtClean="0">
                <a:solidFill>
                  <a:srgbClr val="92D050"/>
                </a:solidFill>
              </a:rPr>
              <a:t>Land Use and Human Impact</a:t>
            </a:r>
          </a:p>
          <a:p>
            <a:pPr>
              <a:buNone/>
            </a:pPr>
            <a:r>
              <a:rPr lang="en-US" dirty="0" smtClean="0">
                <a:solidFill>
                  <a:schemeClr val="bg1"/>
                </a:solidFill>
              </a:rPr>
              <a:t>- Impermeable man-made surfaces – e.g. concrete and tarmac roads, shorter lag times</a:t>
            </a:r>
            <a:br>
              <a:rPr lang="en-US" dirty="0" smtClean="0">
                <a:solidFill>
                  <a:schemeClr val="bg1"/>
                </a:solidFill>
              </a:rPr>
            </a:br>
            <a:r>
              <a:rPr lang="en-US" dirty="0" smtClean="0">
                <a:solidFill>
                  <a:schemeClr val="bg1"/>
                </a:solidFill>
              </a:rPr>
              <a:t>- Vegetation area –infiltrates more and intercepts water, a longer lag time, reducing discharge</a:t>
            </a:r>
            <a:br>
              <a:rPr lang="en-US" dirty="0" smtClean="0">
                <a:solidFill>
                  <a:schemeClr val="bg1"/>
                </a:solidFill>
              </a:rPr>
            </a:br>
            <a:r>
              <a:rPr lang="en-US" dirty="0" smtClean="0">
                <a:solidFill>
                  <a:schemeClr val="bg1"/>
                </a:solidFill>
              </a:rPr>
              <a:t>- Area of deforestation – short lag time, increases discharge</a:t>
            </a:r>
            <a:endParaRPr lang="en-MY" dirty="0" smtClean="0">
              <a:solidFill>
                <a:schemeClr val="bg1"/>
              </a:solidFill>
            </a:endParaRPr>
          </a:p>
          <a:p>
            <a:pPr>
              <a:buNone/>
            </a:pPr>
            <a:r>
              <a:rPr lang="en-US" dirty="0" smtClean="0"/>
              <a:t/>
            </a:r>
            <a:br>
              <a:rPr lang="en-US" dirty="0" smtClean="0"/>
            </a:br>
            <a:endParaRPr lang="en-MY" dirty="0"/>
          </a:p>
        </p:txBody>
      </p:sp>
      <p:sp>
        <p:nvSpPr>
          <p:cNvPr id="4" name="Title 3"/>
          <p:cNvSpPr>
            <a:spLocks noGrp="1"/>
          </p:cNvSpPr>
          <p:nvPr>
            <p:ph type="title"/>
          </p:nvPr>
        </p:nvSpPr>
        <p:spPr/>
        <p:txBody>
          <a:bodyPr/>
          <a:lstStyle/>
          <a:p>
            <a:endParaRPr lang="en-MY"/>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pPr>
              <a:buNone/>
            </a:pPr>
            <a:r>
              <a:rPr lang="en-US" b="1" dirty="0" smtClean="0">
                <a:solidFill>
                  <a:srgbClr val="92D050"/>
                </a:solidFill>
              </a:rPr>
              <a:t>Time/season of the year</a:t>
            </a:r>
          </a:p>
          <a:p>
            <a:pPr>
              <a:buNone/>
            </a:pPr>
            <a:r>
              <a:rPr lang="en-US" dirty="0" smtClean="0">
                <a:solidFill>
                  <a:schemeClr val="bg1"/>
                </a:solidFill>
              </a:rPr>
              <a:t>- Summer – </a:t>
            </a:r>
            <a:r>
              <a:rPr lang="en-US" dirty="0" err="1" smtClean="0">
                <a:solidFill>
                  <a:schemeClr val="bg1"/>
                </a:solidFill>
              </a:rPr>
              <a:t>evapotranspiration</a:t>
            </a:r>
            <a:r>
              <a:rPr lang="en-US" dirty="0" smtClean="0">
                <a:solidFill>
                  <a:schemeClr val="bg1"/>
                </a:solidFill>
              </a:rPr>
              <a:t> rates are higher, reducing surface run off, longer lag time </a:t>
            </a:r>
            <a:br>
              <a:rPr lang="en-US" dirty="0" smtClean="0">
                <a:solidFill>
                  <a:schemeClr val="bg1"/>
                </a:solidFill>
              </a:rPr>
            </a:br>
            <a:r>
              <a:rPr lang="en-US" dirty="0" smtClean="0">
                <a:solidFill>
                  <a:schemeClr val="bg1"/>
                </a:solidFill>
              </a:rPr>
              <a:t>- Temperatures </a:t>
            </a:r>
            <a:endParaRPr lang="en-MY"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dirty="0"/>
          </a:p>
        </p:txBody>
      </p:sp>
      <p:sp>
        <p:nvSpPr>
          <p:cNvPr id="3" name="Content Placeholder 2"/>
          <p:cNvSpPr>
            <a:spLocks noGrp="1"/>
          </p:cNvSpPr>
          <p:nvPr>
            <p:ph idx="1"/>
          </p:nvPr>
        </p:nvSpPr>
        <p:spPr/>
        <p:txBody>
          <a:bodyPr/>
          <a:lstStyle/>
          <a:p>
            <a:pPr>
              <a:buNone/>
            </a:pPr>
            <a:r>
              <a:rPr lang="en-US" b="1" dirty="0" smtClean="0">
                <a:solidFill>
                  <a:srgbClr val="92D050"/>
                </a:solidFill>
              </a:rPr>
              <a:t>Water Use </a:t>
            </a:r>
            <a:r>
              <a:rPr lang="en-US" dirty="0" smtClean="0"/>
              <a:t/>
            </a:r>
            <a:br>
              <a:rPr lang="en-US" dirty="0" smtClean="0"/>
            </a:br>
            <a:r>
              <a:rPr lang="en-US" dirty="0" smtClean="0">
                <a:solidFill>
                  <a:schemeClr val="bg1"/>
                </a:solidFill>
              </a:rPr>
              <a:t>- Dams and reservoirs near area – slow down the rate of discharge, a much longer lag time, and may also cause a reduced amount of discharge </a:t>
            </a:r>
            <a:endParaRPr lang="en-MY"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descr="Influence of basin shape"/>
          <p:cNvPicPr/>
          <p:nvPr/>
        </p:nvPicPr>
        <p:blipFill>
          <a:blip r:embed="rId2" cstate="print"/>
          <a:srcRect l="1511" t="2535" r="5438" b="3662"/>
          <a:stretch>
            <a:fillRect/>
          </a:stretch>
        </p:blipFill>
        <p:spPr bwMode="auto">
          <a:xfrm>
            <a:off x="323528" y="1052736"/>
            <a:ext cx="4104456" cy="4320480"/>
          </a:xfrm>
          <a:prstGeom prst="rect">
            <a:avLst/>
          </a:prstGeom>
          <a:noFill/>
          <a:ln w="9525">
            <a:noFill/>
            <a:miter lim="800000"/>
            <a:headEnd/>
            <a:tailEnd/>
          </a:ln>
        </p:spPr>
      </p:pic>
      <p:pic>
        <p:nvPicPr>
          <p:cNvPr id="5" name="Picture 4" descr="Influence of steepness"/>
          <p:cNvPicPr/>
          <p:nvPr/>
        </p:nvPicPr>
        <p:blipFill>
          <a:blip r:embed="rId3" cstate="print"/>
          <a:srcRect l="3625" t="4507" r="4532" b="4225"/>
          <a:stretch>
            <a:fillRect/>
          </a:stretch>
        </p:blipFill>
        <p:spPr bwMode="auto">
          <a:xfrm>
            <a:off x="4572000" y="1124744"/>
            <a:ext cx="4032448" cy="42484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descr="How land use affects the hydrograph"/>
          <p:cNvPicPr/>
          <p:nvPr/>
        </p:nvPicPr>
        <p:blipFill>
          <a:blip r:embed="rId2" cstate="print"/>
          <a:srcRect l="1511" t="5915" r="2115" b="5634"/>
          <a:stretch>
            <a:fillRect/>
          </a:stretch>
        </p:blipFill>
        <p:spPr bwMode="auto">
          <a:xfrm>
            <a:off x="251520" y="908720"/>
            <a:ext cx="3888432" cy="4392488"/>
          </a:xfrm>
          <a:prstGeom prst="rect">
            <a:avLst/>
          </a:prstGeom>
          <a:noFill/>
          <a:ln w="9525">
            <a:noFill/>
            <a:miter lim="800000"/>
            <a:headEnd/>
            <a:tailEnd/>
          </a:ln>
        </p:spPr>
      </p:pic>
      <p:pic>
        <p:nvPicPr>
          <p:cNvPr id="5" name="Picture 4" descr="Difference between two adjacent river basins"/>
          <p:cNvPicPr/>
          <p:nvPr/>
        </p:nvPicPr>
        <p:blipFill>
          <a:blip r:embed="rId3" cstate="print"/>
          <a:srcRect l="3323" t="4225" r="4532" b="4507"/>
          <a:stretch>
            <a:fillRect/>
          </a:stretch>
        </p:blipFill>
        <p:spPr bwMode="auto">
          <a:xfrm>
            <a:off x="4283968" y="980728"/>
            <a:ext cx="4176464" cy="43204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5">
                    <a:lumMod val="75000"/>
                  </a:schemeClr>
                </a:solidFill>
              </a:rPr>
              <a:t>How do flood hydrographs change as river discharge changes? </a:t>
            </a:r>
            <a:r>
              <a:rPr lang="en-MY" dirty="0" smtClean="0"/>
              <a:t/>
            </a:r>
            <a:br>
              <a:rPr lang="en-MY" dirty="0" smtClean="0"/>
            </a:br>
            <a:endParaRPr lang="en-MY" dirty="0"/>
          </a:p>
        </p:txBody>
      </p:sp>
      <p:sp>
        <p:nvSpPr>
          <p:cNvPr id="3" name="Content Placeholder 2"/>
          <p:cNvSpPr>
            <a:spLocks noGrp="1"/>
          </p:cNvSpPr>
          <p:nvPr>
            <p:ph idx="1"/>
          </p:nvPr>
        </p:nvSpPr>
        <p:spPr/>
        <p:txBody>
          <a:bodyPr/>
          <a:lstStyle/>
          <a:p>
            <a:endParaRPr lang="en-MY" dirty="0"/>
          </a:p>
        </p:txBody>
      </p:sp>
      <p:pic>
        <p:nvPicPr>
          <p:cNvPr id="4" name="Picture 3" descr="http://ih-igcse-geography.wikispaces.com/file/view/1.3C_Storm_hydrograph1.png/78751469/1.3C_Storm_hydrograph1.png"/>
          <p:cNvPicPr/>
          <p:nvPr/>
        </p:nvPicPr>
        <p:blipFill>
          <a:blip r:embed="rId2" cstate="print"/>
          <a:srcRect l="1391" t="4010" r="1546" b="3258"/>
          <a:stretch>
            <a:fillRect/>
          </a:stretch>
        </p:blipFill>
        <p:spPr bwMode="auto">
          <a:xfrm>
            <a:off x="467544" y="1340768"/>
            <a:ext cx="8352928" cy="4032448"/>
          </a:xfrm>
          <a:prstGeom prst="rect">
            <a:avLst/>
          </a:prstGeom>
          <a:solidFill>
            <a:schemeClr val="bg1"/>
          </a:solid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fontScale="70000" lnSpcReduction="20000"/>
          </a:bodyPr>
          <a:lstStyle/>
          <a:p>
            <a:pPr lvl="0"/>
            <a:r>
              <a:rPr lang="en-US" dirty="0" smtClean="0">
                <a:solidFill>
                  <a:schemeClr val="bg1"/>
                </a:solidFill>
              </a:rPr>
              <a:t>When it starts to precipitate, the level of discharge starts fairly low at base flow level (1). </a:t>
            </a:r>
            <a:endParaRPr lang="en-MY" dirty="0" smtClean="0">
              <a:solidFill>
                <a:schemeClr val="bg1"/>
              </a:solidFill>
            </a:endParaRPr>
          </a:p>
          <a:p>
            <a:pPr lvl="0"/>
            <a:r>
              <a:rPr lang="en-US" dirty="0" smtClean="0">
                <a:solidFill>
                  <a:schemeClr val="bg1"/>
                </a:solidFill>
              </a:rPr>
              <a:t>As the rain starts to get heavy, the soil may be saturated, thus there is an increase in surface run off. This causes water to start flowing into the river channel, causing the level of discharge to increase, making the line go up positively. </a:t>
            </a:r>
            <a:endParaRPr lang="en-MY" dirty="0" smtClean="0">
              <a:solidFill>
                <a:schemeClr val="bg1"/>
              </a:solidFill>
            </a:endParaRPr>
          </a:p>
          <a:p>
            <a:pPr lvl="0"/>
            <a:r>
              <a:rPr lang="en-US" dirty="0" smtClean="0">
                <a:solidFill>
                  <a:schemeClr val="bg1"/>
                </a:solidFill>
              </a:rPr>
              <a:t>A very steep rising limb (2) would indicate a fast increasing discharge rate meaning water flowing into the river channel is a faster rate, and thus a heavier rainfall. </a:t>
            </a:r>
            <a:endParaRPr lang="en-MY" dirty="0" smtClean="0">
              <a:solidFill>
                <a:schemeClr val="bg1"/>
              </a:solidFill>
            </a:endParaRPr>
          </a:p>
          <a:p>
            <a:pPr lvl="0"/>
            <a:r>
              <a:rPr lang="en-US" dirty="0" smtClean="0">
                <a:solidFill>
                  <a:schemeClr val="bg1"/>
                </a:solidFill>
              </a:rPr>
              <a:t>(3) When the amount of water in the river is at its maximum level (peak discharge), the curve will reach its highest point on the graph. </a:t>
            </a:r>
            <a:endParaRPr lang="en-MY" dirty="0" smtClean="0">
              <a:solidFill>
                <a:schemeClr val="bg1"/>
              </a:solidFill>
            </a:endParaRPr>
          </a:p>
          <a:p>
            <a:pPr lvl="0"/>
            <a:r>
              <a:rPr lang="en-US" dirty="0" smtClean="0">
                <a:solidFill>
                  <a:schemeClr val="bg1"/>
                </a:solidFill>
              </a:rPr>
              <a:t>As river discharge starts to decrease (4), the curve will start to slop gradually (gradient is normally less steep compared to the lag time). </a:t>
            </a:r>
            <a:endParaRPr lang="en-MY" dirty="0" smtClean="0">
              <a:solidFill>
                <a:schemeClr val="bg1"/>
              </a:solidFill>
            </a:endParaRPr>
          </a:p>
          <a:p>
            <a:endParaRPr lang="en-MY"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8560" y="2204864"/>
            <a:ext cx="7772400" cy="1470025"/>
          </a:xfrm>
        </p:spPr>
        <p:txBody>
          <a:bodyPr/>
          <a:lstStyle/>
          <a:p>
            <a:r>
              <a:rPr lang="en-US" dirty="0" smtClean="0">
                <a:solidFill>
                  <a:schemeClr val="accent5">
                    <a:lumMod val="75000"/>
                  </a:schemeClr>
                </a:solidFill>
              </a:rPr>
              <a:t>Drainage Basin </a:t>
            </a:r>
            <a:endParaRPr lang="en-MY" dirty="0">
              <a:solidFill>
                <a:schemeClr val="accent5">
                  <a:lumMod val="75000"/>
                </a:schemeClr>
              </a:solidFill>
            </a:endParaRPr>
          </a:p>
        </p:txBody>
      </p:sp>
      <p:sp>
        <p:nvSpPr>
          <p:cNvPr id="3" name="Subtitle 2"/>
          <p:cNvSpPr>
            <a:spLocks noGrp="1"/>
          </p:cNvSpPr>
          <p:nvPr>
            <p:ph type="subTitle" idx="1"/>
          </p:nvPr>
        </p:nvSpPr>
        <p:spPr>
          <a:xfrm>
            <a:off x="2051720" y="3501008"/>
            <a:ext cx="6400800" cy="1752600"/>
          </a:xfrm>
        </p:spPr>
        <p:txBody>
          <a:bodyPr>
            <a:normAutofit/>
          </a:bodyPr>
          <a:lstStyle/>
          <a:p>
            <a:pPr algn="just"/>
            <a:r>
              <a:rPr lang="en-MY" sz="2000" dirty="0" smtClean="0">
                <a:solidFill>
                  <a:schemeClr val="bg1"/>
                </a:solidFill>
              </a:rPr>
              <a:t>This is the area of land drained by a river system (a river and its tributaries).</a:t>
            </a:r>
            <a:endParaRPr lang="en-MY" sz="2000" dirty="0">
              <a:solidFill>
                <a:schemeClr val="bg1"/>
              </a:solidFill>
            </a:endParaRPr>
          </a:p>
        </p:txBody>
      </p:sp>
      <p:pic>
        <p:nvPicPr>
          <p:cNvPr id="4" name="Picture 2" descr="http://img.ezinemark.com/imagemanager2/files/30002496/2010/09/2010-09-17-09-02-12-3-amazon-is-considered-to-be-among-the-longest-riv.jpeg"/>
          <p:cNvPicPr>
            <a:picLocks noChangeAspect="1" noChangeArrowheads="1"/>
          </p:cNvPicPr>
          <p:nvPr/>
        </p:nvPicPr>
        <p:blipFill>
          <a:blip r:embed="rId2" cstate="print"/>
          <a:srcRect/>
          <a:stretch>
            <a:fillRect/>
          </a:stretch>
        </p:blipFill>
        <p:spPr bwMode="auto">
          <a:xfrm>
            <a:off x="0" y="5877272"/>
            <a:ext cx="1687115" cy="1124744"/>
          </a:xfrm>
          <a:prstGeom prst="rect">
            <a:avLst/>
          </a:prstGeom>
          <a:noFill/>
        </p:spPr>
      </p:pic>
      <p:pic>
        <p:nvPicPr>
          <p:cNvPr id="5" name="Picture 6" descr="http://t0.gstatic.com/images?q=tbn:ANd9GcR5VXBSLg5CzkMAMqzpWb3HyY7Jmpz3LCdfQBxtxyGRGK98u6hv8GiBkPAp"/>
          <p:cNvPicPr>
            <a:picLocks noChangeAspect="1" noChangeArrowheads="1"/>
          </p:cNvPicPr>
          <p:nvPr/>
        </p:nvPicPr>
        <p:blipFill>
          <a:blip r:embed="rId3" cstate="print"/>
          <a:srcRect/>
          <a:stretch>
            <a:fillRect/>
          </a:stretch>
        </p:blipFill>
        <p:spPr bwMode="auto">
          <a:xfrm>
            <a:off x="1691680" y="5877272"/>
            <a:ext cx="1512168" cy="1132667"/>
          </a:xfrm>
          <a:prstGeom prst="rect">
            <a:avLst/>
          </a:prstGeom>
          <a:noFill/>
        </p:spPr>
      </p:pic>
      <p:pic>
        <p:nvPicPr>
          <p:cNvPr id="6" name="Picture 8" descr="http://www.stacey.peak-media.co.uk/year7/7-7Rivers/7-7Meanders/341.jpg"/>
          <p:cNvPicPr>
            <a:picLocks noChangeAspect="1" noChangeArrowheads="1"/>
          </p:cNvPicPr>
          <p:nvPr/>
        </p:nvPicPr>
        <p:blipFill>
          <a:blip r:embed="rId4" cstate="print"/>
          <a:srcRect/>
          <a:stretch>
            <a:fillRect/>
          </a:stretch>
        </p:blipFill>
        <p:spPr bwMode="auto">
          <a:xfrm>
            <a:off x="3203848" y="5910353"/>
            <a:ext cx="1368152" cy="1895293"/>
          </a:xfrm>
          <a:prstGeom prst="rect">
            <a:avLst/>
          </a:prstGeom>
          <a:noFill/>
        </p:spPr>
      </p:pic>
      <p:pic>
        <p:nvPicPr>
          <p:cNvPr id="7" name="Picture 10" descr="http://images.pictureshunt.com/pics/a/amazon_river-12264.jpg"/>
          <p:cNvPicPr>
            <a:picLocks noChangeAspect="1" noChangeArrowheads="1"/>
          </p:cNvPicPr>
          <p:nvPr/>
        </p:nvPicPr>
        <p:blipFill>
          <a:blip r:embed="rId5" cstate="print"/>
          <a:srcRect/>
          <a:stretch>
            <a:fillRect/>
          </a:stretch>
        </p:blipFill>
        <p:spPr bwMode="auto">
          <a:xfrm>
            <a:off x="4572000" y="5949280"/>
            <a:ext cx="1872208" cy="1404156"/>
          </a:xfrm>
          <a:prstGeom prst="rect">
            <a:avLst/>
          </a:prstGeom>
          <a:noFill/>
        </p:spPr>
      </p:pic>
      <p:pic>
        <p:nvPicPr>
          <p:cNvPr id="8" name="Picture 12" descr="Amazon River Scenery"/>
          <p:cNvPicPr>
            <a:picLocks noChangeAspect="1" noChangeArrowheads="1"/>
          </p:cNvPicPr>
          <p:nvPr/>
        </p:nvPicPr>
        <p:blipFill>
          <a:blip r:embed="rId6" cstate="print"/>
          <a:srcRect/>
          <a:stretch>
            <a:fillRect/>
          </a:stretch>
        </p:blipFill>
        <p:spPr bwMode="auto">
          <a:xfrm>
            <a:off x="6372200" y="5949280"/>
            <a:ext cx="1805486" cy="2699792"/>
          </a:xfrm>
          <a:prstGeom prst="rect">
            <a:avLst/>
          </a:prstGeom>
          <a:noFill/>
        </p:spPr>
      </p:pic>
      <p:pic>
        <p:nvPicPr>
          <p:cNvPr id="9" name="Picture 14" descr="Amazon"/>
          <p:cNvPicPr>
            <a:picLocks noChangeAspect="1" noChangeArrowheads="1"/>
          </p:cNvPicPr>
          <p:nvPr/>
        </p:nvPicPr>
        <p:blipFill>
          <a:blip r:embed="rId7" cstate="print"/>
          <a:srcRect/>
          <a:stretch>
            <a:fillRect/>
          </a:stretch>
        </p:blipFill>
        <p:spPr bwMode="auto">
          <a:xfrm>
            <a:off x="8172400" y="5989218"/>
            <a:ext cx="2232248" cy="1496236"/>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normAutofit fontScale="92500" lnSpcReduction="20000"/>
          </a:bodyPr>
          <a:lstStyle/>
          <a:p>
            <a:pPr algn="just">
              <a:buNone/>
            </a:pPr>
            <a:r>
              <a:rPr lang="en-MY" dirty="0" smtClean="0">
                <a:solidFill>
                  <a:schemeClr val="bg1"/>
                </a:solidFill>
              </a:rPr>
              <a:t>The drainage basin system is said to be open as both inputs and outputs of energy and material occur. </a:t>
            </a:r>
            <a:r>
              <a:rPr lang="en-MY" b="1" dirty="0" smtClean="0">
                <a:solidFill>
                  <a:schemeClr val="bg1"/>
                </a:solidFill>
              </a:rPr>
              <a:t> </a:t>
            </a:r>
            <a:r>
              <a:rPr lang="en-MY" dirty="0" smtClean="0">
                <a:solidFill>
                  <a:schemeClr val="bg1"/>
                </a:solidFill>
              </a:rPr>
              <a:t>All rivers receive a water from it. The boundaries of the basin are known as the </a:t>
            </a:r>
            <a:r>
              <a:rPr lang="en-MY" b="1" dirty="0" smtClean="0">
                <a:solidFill>
                  <a:schemeClr val="accent1">
                    <a:lumMod val="75000"/>
                  </a:schemeClr>
                </a:solidFill>
              </a:rPr>
              <a:t>watershed</a:t>
            </a:r>
            <a:r>
              <a:rPr lang="en-MY" dirty="0" smtClean="0">
                <a:solidFill>
                  <a:schemeClr val="bg1"/>
                </a:solidFill>
              </a:rPr>
              <a:t> and will usually be marked by areas of higher land. Drainage basins have many different characteristics that influence how quickly or slowly the main river within them responds to a period of intense rainfall, these are outlined in more detail in the section relating to </a:t>
            </a:r>
            <a:r>
              <a:rPr lang="en-MY" b="1" dirty="0" smtClean="0">
                <a:solidFill>
                  <a:schemeClr val="accent1">
                    <a:lumMod val="75000"/>
                  </a:schemeClr>
                </a:solidFill>
              </a:rPr>
              <a:t>storm hydrographs</a:t>
            </a:r>
            <a:r>
              <a:rPr lang="en-MY" dirty="0" smtClean="0">
                <a:solidFill>
                  <a:schemeClr val="accent1">
                    <a:lumMod val="75000"/>
                  </a:schemeClr>
                </a:solidFill>
              </a:rPr>
              <a:t>. </a:t>
            </a:r>
            <a:endParaRPr lang="en-MY" b="1" dirty="0" smtClean="0">
              <a:solidFill>
                <a:schemeClr val="accent1">
                  <a:lumMod val="75000"/>
                </a:schemeClr>
              </a:solidFill>
            </a:endParaRPr>
          </a:p>
          <a:p>
            <a:endParaRPr lang="en-MY" dirty="0"/>
          </a:p>
        </p:txBody>
      </p:sp>
      <p:pic>
        <p:nvPicPr>
          <p:cNvPr id="4" name="Picture 2" descr="http://img.ezinemark.com/imagemanager2/files/30002496/2010/09/2010-09-17-09-02-12-3-amazon-is-considered-to-be-among-the-longest-riv.jpeg"/>
          <p:cNvPicPr>
            <a:picLocks noChangeAspect="1" noChangeArrowheads="1"/>
          </p:cNvPicPr>
          <p:nvPr/>
        </p:nvPicPr>
        <p:blipFill>
          <a:blip r:embed="rId2" cstate="print"/>
          <a:srcRect/>
          <a:stretch>
            <a:fillRect/>
          </a:stretch>
        </p:blipFill>
        <p:spPr bwMode="auto">
          <a:xfrm>
            <a:off x="0" y="5877272"/>
            <a:ext cx="1687115" cy="1124744"/>
          </a:xfrm>
          <a:prstGeom prst="rect">
            <a:avLst/>
          </a:prstGeom>
          <a:noFill/>
        </p:spPr>
      </p:pic>
      <p:pic>
        <p:nvPicPr>
          <p:cNvPr id="5" name="Picture 6" descr="http://t0.gstatic.com/images?q=tbn:ANd9GcR5VXBSLg5CzkMAMqzpWb3HyY7Jmpz3LCdfQBxtxyGRGK98u6hv8GiBkPAp"/>
          <p:cNvPicPr>
            <a:picLocks noChangeAspect="1" noChangeArrowheads="1"/>
          </p:cNvPicPr>
          <p:nvPr/>
        </p:nvPicPr>
        <p:blipFill>
          <a:blip r:embed="rId3" cstate="print"/>
          <a:srcRect/>
          <a:stretch>
            <a:fillRect/>
          </a:stretch>
        </p:blipFill>
        <p:spPr bwMode="auto">
          <a:xfrm>
            <a:off x="1691680" y="5877272"/>
            <a:ext cx="1512168" cy="1132667"/>
          </a:xfrm>
          <a:prstGeom prst="rect">
            <a:avLst/>
          </a:prstGeom>
          <a:noFill/>
        </p:spPr>
      </p:pic>
      <p:pic>
        <p:nvPicPr>
          <p:cNvPr id="6" name="Picture 8" descr="http://www.stacey.peak-media.co.uk/year7/7-7Rivers/7-7Meanders/341.jpg"/>
          <p:cNvPicPr>
            <a:picLocks noChangeAspect="1" noChangeArrowheads="1"/>
          </p:cNvPicPr>
          <p:nvPr/>
        </p:nvPicPr>
        <p:blipFill>
          <a:blip r:embed="rId4" cstate="print"/>
          <a:srcRect/>
          <a:stretch>
            <a:fillRect/>
          </a:stretch>
        </p:blipFill>
        <p:spPr bwMode="auto">
          <a:xfrm>
            <a:off x="3203848" y="5910353"/>
            <a:ext cx="1368152" cy="1895293"/>
          </a:xfrm>
          <a:prstGeom prst="rect">
            <a:avLst/>
          </a:prstGeom>
          <a:noFill/>
        </p:spPr>
      </p:pic>
      <p:pic>
        <p:nvPicPr>
          <p:cNvPr id="7" name="Picture 10" descr="http://images.pictureshunt.com/pics/a/amazon_river-12264.jpg"/>
          <p:cNvPicPr>
            <a:picLocks noChangeAspect="1" noChangeArrowheads="1"/>
          </p:cNvPicPr>
          <p:nvPr/>
        </p:nvPicPr>
        <p:blipFill>
          <a:blip r:embed="rId5" cstate="print"/>
          <a:srcRect/>
          <a:stretch>
            <a:fillRect/>
          </a:stretch>
        </p:blipFill>
        <p:spPr bwMode="auto">
          <a:xfrm>
            <a:off x="4572000" y="5949280"/>
            <a:ext cx="1872208" cy="1404156"/>
          </a:xfrm>
          <a:prstGeom prst="rect">
            <a:avLst/>
          </a:prstGeom>
          <a:noFill/>
        </p:spPr>
      </p:pic>
      <p:pic>
        <p:nvPicPr>
          <p:cNvPr id="8" name="Picture 12" descr="Amazon River Scenery"/>
          <p:cNvPicPr>
            <a:picLocks noChangeAspect="1" noChangeArrowheads="1"/>
          </p:cNvPicPr>
          <p:nvPr/>
        </p:nvPicPr>
        <p:blipFill>
          <a:blip r:embed="rId6" cstate="print"/>
          <a:srcRect/>
          <a:stretch>
            <a:fillRect/>
          </a:stretch>
        </p:blipFill>
        <p:spPr bwMode="auto">
          <a:xfrm>
            <a:off x="6372200" y="5949280"/>
            <a:ext cx="1805486" cy="2699792"/>
          </a:xfrm>
          <a:prstGeom prst="rect">
            <a:avLst/>
          </a:prstGeom>
          <a:noFill/>
        </p:spPr>
      </p:pic>
      <p:pic>
        <p:nvPicPr>
          <p:cNvPr id="9" name="Picture 14" descr="Amazon"/>
          <p:cNvPicPr>
            <a:picLocks noChangeAspect="1" noChangeArrowheads="1"/>
          </p:cNvPicPr>
          <p:nvPr/>
        </p:nvPicPr>
        <p:blipFill>
          <a:blip r:embed="rId7" cstate="print"/>
          <a:srcRect/>
          <a:stretch>
            <a:fillRect/>
          </a:stretch>
        </p:blipFill>
        <p:spPr bwMode="auto">
          <a:xfrm>
            <a:off x="8172400" y="5989218"/>
            <a:ext cx="2232248" cy="1496236"/>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28674" name="Picture 2" descr="http://cgz.e2bn.net/e2bn/leas/c99/schools/cgz/accounts/staff/rchambers/GeoBytes/GCSE%20Revision/Hot%20Potatoes%20GCSE%20Quizzes/Rivers.quiz1/DrainageBasin.watershed.id.jpg"/>
          <p:cNvPicPr>
            <a:picLocks noChangeAspect="1" noChangeArrowheads="1"/>
          </p:cNvPicPr>
          <p:nvPr/>
        </p:nvPicPr>
        <p:blipFill>
          <a:blip r:embed="rId2" cstate="print"/>
          <a:srcRect/>
          <a:stretch>
            <a:fillRect/>
          </a:stretch>
        </p:blipFill>
        <p:spPr bwMode="auto">
          <a:xfrm>
            <a:off x="1403648" y="0"/>
            <a:ext cx="6264696" cy="5818547"/>
          </a:xfrm>
          <a:prstGeom prst="rect">
            <a:avLst/>
          </a:prstGeom>
          <a:noFill/>
        </p:spPr>
      </p:pic>
      <p:pic>
        <p:nvPicPr>
          <p:cNvPr id="5" name="Picture 2" descr="http://img.ezinemark.com/imagemanager2/files/30002496/2010/09/2010-09-17-09-02-12-3-amazon-is-considered-to-be-among-the-longest-riv.jpeg"/>
          <p:cNvPicPr>
            <a:picLocks noChangeAspect="1" noChangeArrowheads="1"/>
          </p:cNvPicPr>
          <p:nvPr/>
        </p:nvPicPr>
        <p:blipFill>
          <a:blip r:embed="rId3" cstate="print"/>
          <a:srcRect/>
          <a:stretch>
            <a:fillRect/>
          </a:stretch>
        </p:blipFill>
        <p:spPr bwMode="auto">
          <a:xfrm>
            <a:off x="0" y="5877272"/>
            <a:ext cx="1687115" cy="1124744"/>
          </a:xfrm>
          <a:prstGeom prst="rect">
            <a:avLst/>
          </a:prstGeom>
          <a:noFill/>
        </p:spPr>
      </p:pic>
      <p:pic>
        <p:nvPicPr>
          <p:cNvPr id="6" name="Picture 6" descr="http://t0.gstatic.com/images?q=tbn:ANd9GcR5VXBSLg5CzkMAMqzpWb3HyY7Jmpz3LCdfQBxtxyGRGK98u6hv8GiBkPAp"/>
          <p:cNvPicPr>
            <a:picLocks noChangeAspect="1" noChangeArrowheads="1"/>
          </p:cNvPicPr>
          <p:nvPr/>
        </p:nvPicPr>
        <p:blipFill>
          <a:blip r:embed="rId4" cstate="print"/>
          <a:srcRect/>
          <a:stretch>
            <a:fillRect/>
          </a:stretch>
        </p:blipFill>
        <p:spPr bwMode="auto">
          <a:xfrm>
            <a:off x="1691680" y="5877272"/>
            <a:ext cx="1512168" cy="1132667"/>
          </a:xfrm>
          <a:prstGeom prst="rect">
            <a:avLst/>
          </a:prstGeom>
          <a:noFill/>
        </p:spPr>
      </p:pic>
      <p:pic>
        <p:nvPicPr>
          <p:cNvPr id="7" name="Picture 8" descr="http://www.stacey.peak-media.co.uk/year7/7-7Rivers/7-7Meanders/341.jpg"/>
          <p:cNvPicPr>
            <a:picLocks noChangeAspect="1" noChangeArrowheads="1"/>
          </p:cNvPicPr>
          <p:nvPr/>
        </p:nvPicPr>
        <p:blipFill>
          <a:blip r:embed="rId5" cstate="print"/>
          <a:srcRect/>
          <a:stretch>
            <a:fillRect/>
          </a:stretch>
        </p:blipFill>
        <p:spPr bwMode="auto">
          <a:xfrm>
            <a:off x="3203848" y="5910353"/>
            <a:ext cx="1368152" cy="1895293"/>
          </a:xfrm>
          <a:prstGeom prst="rect">
            <a:avLst/>
          </a:prstGeom>
          <a:noFill/>
        </p:spPr>
      </p:pic>
      <p:pic>
        <p:nvPicPr>
          <p:cNvPr id="8" name="Picture 10" descr="http://images.pictureshunt.com/pics/a/amazon_river-12264.jpg"/>
          <p:cNvPicPr>
            <a:picLocks noChangeAspect="1" noChangeArrowheads="1"/>
          </p:cNvPicPr>
          <p:nvPr/>
        </p:nvPicPr>
        <p:blipFill>
          <a:blip r:embed="rId6" cstate="print"/>
          <a:srcRect/>
          <a:stretch>
            <a:fillRect/>
          </a:stretch>
        </p:blipFill>
        <p:spPr bwMode="auto">
          <a:xfrm>
            <a:off x="4572000" y="5949280"/>
            <a:ext cx="1872208" cy="1404156"/>
          </a:xfrm>
          <a:prstGeom prst="rect">
            <a:avLst/>
          </a:prstGeom>
          <a:noFill/>
        </p:spPr>
      </p:pic>
      <p:pic>
        <p:nvPicPr>
          <p:cNvPr id="9" name="Picture 12" descr="Amazon River Scenery"/>
          <p:cNvPicPr>
            <a:picLocks noChangeAspect="1" noChangeArrowheads="1"/>
          </p:cNvPicPr>
          <p:nvPr/>
        </p:nvPicPr>
        <p:blipFill>
          <a:blip r:embed="rId7" cstate="print"/>
          <a:srcRect/>
          <a:stretch>
            <a:fillRect/>
          </a:stretch>
        </p:blipFill>
        <p:spPr bwMode="auto">
          <a:xfrm>
            <a:off x="6372200" y="5949280"/>
            <a:ext cx="1805486" cy="2699792"/>
          </a:xfrm>
          <a:prstGeom prst="rect">
            <a:avLst/>
          </a:prstGeom>
          <a:noFill/>
        </p:spPr>
      </p:pic>
      <p:pic>
        <p:nvPicPr>
          <p:cNvPr id="10" name="Picture 14" descr="Amazon"/>
          <p:cNvPicPr>
            <a:picLocks noChangeAspect="1" noChangeArrowheads="1"/>
          </p:cNvPicPr>
          <p:nvPr/>
        </p:nvPicPr>
        <p:blipFill>
          <a:blip r:embed="rId8" cstate="print"/>
          <a:srcRect/>
          <a:stretch>
            <a:fillRect/>
          </a:stretch>
        </p:blipFill>
        <p:spPr bwMode="auto">
          <a:xfrm>
            <a:off x="8172400" y="5989218"/>
            <a:ext cx="2232248" cy="1496236"/>
          </a:xfrm>
          <a:prstGeom prst="rect">
            <a:avLst/>
          </a:prstGeom>
          <a:noFill/>
        </p:spPr>
      </p:pic>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1">
                    <a:lumMod val="75000"/>
                  </a:schemeClr>
                </a:solidFill>
              </a:rPr>
              <a:t>River</a:t>
            </a:r>
            <a:r>
              <a:rPr lang="en-US" dirty="0" smtClean="0"/>
              <a:t> </a:t>
            </a:r>
            <a:r>
              <a:rPr lang="en-US" dirty="0" smtClean="0">
                <a:solidFill>
                  <a:schemeClr val="accent1">
                    <a:lumMod val="75000"/>
                  </a:schemeClr>
                </a:solidFill>
              </a:rPr>
              <a:t>Discharge</a:t>
            </a:r>
            <a:endParaRPr lang="en-MY" dirty="0">
              <a:solidFill>
                <a:schemeClr val="accent1">
                  <a:lumMod val="75000"/>
                </a:schemeClr>
              </a:solidFill>
            </a:endParaRPr>
          </a:p>
        </p:txBody>
      </p:sp>
      <p:sp>
        <p:nvSpPr>
          <p:cNvPr id="3" name="Subtitle 2"/>
          <p:cNvSpPr>
            <a:spLocks noGrp="1"/>
          </p:cNvSpPr>
          <p:nvPr>
            <p:ph type="subTitle" idx="1"/>
          </p:nvPr>
        </p:nvSpPr>
        <p:spPr>
          <a:xfrm>
            <a:off x="3131840" y="3284984"/>
            <a:ext cx="5432648" cy="622920"/>
          </a:xfrm>
        </p:spPr>
        <p:txBody>
          <a:bodyPr>
            <a:noAutofit/>
          </a:bodyPr>
          <a:lstStyle/>
          <a:p>
            <a:pPr algn="l"/>
            <a:r>
              <a:rPr lang="en-MY" sz="1800" dirty="0">
                <a:solidFill>
                  <a:schemeClr val="bg1"/>
                </a:solidFill>
              </a:rPr>
              <a:t>The discharge of a river is the volume of water which flows through it in a given time. It is usually measured in cubic meters per second</a:t>
            </a:r>
            <a:r>
              <a:rPr lang="en-MY" sz="1800" dirty="0">
                <a:solidFill>
                  <a:schemeClr val="tx1"/>
                </a:solidFill>
              </a:rPr>
              <a:t>.</a:t>
            </a:r>
            <a:br>
              <a:rPr lang="en-MY" sz="1800" dirty="0">
                <a:solidFill>
                  <a:schemeClr val="tx1"/>
                </a:solidFill>
              </a:rPr>
            </a:br>
            <a:endParaRPr lang="en-MY" sz="1800" dirty="0">
              <a:solidFill>
                <a:schemeClr val="tx1"/>
              </a:solidFill>
            </a:endParaRPr>
          </a:p>
        </p:txBody>
      </p:sp>
      <p:pic>
        <p:nvPicPr>
          <p:cNvPr id="4" name="Picture 2" descr="http://img.ezinemark.com/imagemanager2/files/30002496/2010/09/2010-09-17-09-02-12-3-amazon-is-considered-to-be-among-the-longest-riv.jpeg"/>
          <p:cNvPicPr>
            <a:picLocks noChangeAspect="1" noChangeArrowheads="1"/>
          </p:cNvPicPr>
          <p:nvPr/>
        </p:nvPicPr>
        <p:blipFill>
          <a:blip r:embed="rId2" cstate="print"/>
          <a:srcRect/>
          <a:stretch>
            <a:fillRect/>
          </a:stretch>
        </p:blipFill>
        <p:spPr bwMode="auto">
          <a:xfrm>
            <a:off x="0" y="5877272"/>
            <a:ext cx="1687115" cy="1124744"/>
          </a:xfrm>
          <a:prstGeom prst="rect">
            <a:avLst/>
          </a:prstGeom>
          <a:noFill/>
        </p:spPr>
      </p:pic>
      <p:pic>
        <p:nvPicPr>
          <p:cNvPr id="5" name="Picture 6" descr="http://t0.gstatic.com/images?q=tbn:ANd9GcR5VXBSLg5CzkMAMqzpWb3HyY7Jmpz3LCdfQBxtxyGRGK98u6hv8GiBkPAp"/>
          <p:cNvPicPr>
            <a:picLocks noChangeAspect="1" noChangeArrowheads="1"/>
          </p:cNvPicPr>
          <p:nvPr/>
        </p:nvPicPr>
        <p:blipFill>
          <a:blip r:embed="rId3" cstate="print"/>
          <a:srcRect/>
          <a:stretch>
            <a:fillRect/>
          </a:stretch>
        </p:blipFill>
        <p:spPr bwMode="auto">
          <a:xfrm>
            <a:off x="1691680" y="5877272"/>
            <a:ext cx="1512168" cy="1132667"/>
          </a:xfrm>
          <a:prstGeom prst="rect">
            <a:avLst/>
          </a:prstGeom>
          <a:noFill/>
        </p:spPr>
      </p:pic>
      <p:pic>
        <p:nvPicPr>
          <p:cNvPr id="6" name="Picture 8" descr="http://www.stacey.peak-media.co.uk/year7/7-7Rivers/7-7Meanders/341.jpg"/>
          <p:cNvPicPr>
            <a:picLocks noChangeAspect="1" noChangeArrowheads="1"/>
          </p:cNvPicPr>
          <p:nvPr/>
        </p:nvPicPr>
        <p:blipFill>
          <a:blip r:embed="rId4" cstate="print"/>
          <a:srcRect/>
          <a:stretch>
            <a:fillRect/>
          </a:stretch>
        </p:blipFill>
        <p:spPr bwMode="auto">
          <a:xfrm>
            <a:off x="3203848" y="5910353"/>
            <a:ext cx="1368152" cy="1895293"/>
          </a:xfrm>
          <a:prstGeom prst="rect">
            <a:avLst/>
          </a:prstGeom>
          <a:noFill/>
        </p:spPr>
      </p:pic>
      <p:pic>
        <p:nvPicPr>
          <p:cNvPr id="7" name="Picture 10" descr="http://images.pictureshunt.com/pics/a/amazon_river-12264.jpg"/>
          <p:cNvPicPr>
            <a:picLocks noChangeAspect="1" noChangeArrowheads="1"/>
          </p:cNvPicPr>
          <p:nvPr/>
        </p:nvPicPr>
        <p:blipFill>
          <a:blip r:embed="rId5" cstate="print"/>
          <a:srcRect/>
          <a:stretch>
            <a:fillRect/>
          </a:stretch>
        </p:blipFill>
        <p:spPr bwMode="auto">
          <a:xfrm>
            <a:off x="4572000" y="5949280"/>
            <a:ext cx="1872208" cy="1404156"/>
          </a:xfrm>
          <a:prstGeom prst="rect">
            <a:avLst/>
          </a:prstGeom>
          <a:noFill/>
        </p:spPr>
      </p:pic>
      <p:pic>
        <p:nvPicPr>
          <p:cNvPr id="8" name="Picture 12" descr="Amazon River Scenery"/>
          <p:cNvPicPr>
            <a:picLocks noChangeAspect="1" noChangeArrowheads="1"/>
          </p:cNvPicPr>
          <p:nvPr/>
        </p:nvPicPr>
        <p:blipFill>
          <a:blip r:embed="rId6" cstate="print"/>
          <a:srcRect/>
          <a:stretch>
            <a:fillRect/>
          </a:stretch>
        </p:blipFill>
        <p:spPr bwMode="auto">
          <a:xfrm>
            <a:off x="6372200" y="5949280"/>
            <a:ext cx="1805486" cy="2699792"/>
          </a:xfrm>
          <a:prstGeom prst="rect">
            <a:avLst/>
          </a:prstGeom>
          <a:noFill/>
        </p:spPr>
      </p:pic>
      <p:pic>
        <p:nvPicPr>
          <p:cNvPr id="9" name="Picture 14" descr="Amazon"/>
          <p:cNvPicPr>
            <a:picLocks noChangeAspect="1" noChangeArrowheads="1"/>
          </p:cNvPicPr>
          <p:nvPr/>
        </p:nvPicPr>
        <p:blipFill>
          <a:blip r:embed="rId7" cstate="print"/>
          <a:srcRect/>
          <a:stretch>
            <a:fillRect/>
          </a:stretch>
        </p:blipFill>
        <p:spPr bwMode="auto">
          <a:xfrm>
            <a:off x="8172400" y="5989218"/>
            <a:ext cx="2232248" cy="1496236"/>
          </a:xfrm>
          <a:prstGeom prst="rect">
            <a:avLst/>
          </a:prstGeom>
          <a:noFill/>
        </p:spPr>
      </p:pic>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Calculation:</a:t>
            </a:r>
            <a:endParaRPr lang="en-MY" dirty="0">
              <a:solidFill>
                <a:schemeClr val="accent5">
                  <a:lumMod val="75000"/>
                </a:schemeClr>
              </a:solidFill>
            </a:endParaRPr>
          </a:p>
        </p:txBody>
      </p:sp>
      <p:sp>
        <p:nvSpPr>
          <p:cNvPr id="3" name="Content Placeholder 2"/>
          <p:cNvSpPr>
            <a:spLocks noGrp="1"/>
          </p:cNvSpPr>
          <p:nvPr>
            <p:ph idx="1"/>
          </p:nvPr>
        </p:nvSpPr>
        <p:spPr>
          <a:xfrm>
            <a:off x="0" y="1340768"/>
            <a:ext cx="9144000" cy="4785395"/>
          </a:xfrm>
        </p:spPr>
        <p:txBody>
          <a:bodyPr/>
          <a:lstStyle/>
          <a:p>
            <a:pPr>
              <a:buNone/>
            </a:pPr>
            <a:r>
              <a:rPr lang="en-US" sz="2000" b="1" u="sng" dirty="0" smtClean="0">
                <a:solidFill>
                  <a:schemeClr val="bg1"/>
                </a:solidFill>
              </a:rPr>
              <a:t/>
            </a:r>
            <a:br>
              <a:rPr lang="en-US" sz="2000" b="1" u="sng" dirty="0" smtClean="0">
                <a:solidFill>
                  <a:schemeClr val="bg1"/>
                </a:solidFill>
              </a:rPr>
            </a:br>
            <a:r>
              <a:rPr lang="en-US" sz="2000" b="1" dirty="0" smtClean="0"/>
              <a:t>Cross-sectional area of channel (m</a:t>
            </a:r>
            <a:r>
              <a:rPr lang="en-US" sz="2000" b="1" baseline="30000" dirty="0" smtClean="0"/>
              <a:t>2</a:t>
            </a:r>
            <a:r>
              <a:rPr lang="en-US" sz="2000" b="1" dirty="0" smtClean="0"/>
              <a:t>)</a:t>
            </a:r>
            <a:r>
              <a:rPr lang="en-US" sz="2000" b="1" baseline="30000" dirty="0" smtClean="0"/>
              <a:t> </a:t>
            </a:r>
            <a:r>
              <a:rPr lang="en-US" sz="2000" b="1" dirty="0" smtClean="0"/>
              <a:t>    X     Velocity of the river / water (m/s)</a:t>
            </a:r>
            <a:r>
              <a:rPr lang="en-US" sz="2000" b="1" u="sng" dirty="0" smtClean="0"/>
              <a:t/>
            </a:r>
            <a:br>
              <a:rPr lang="en-US" sz="2000" b="1" u="sng" dirty="0" smtClean="0"/>
            </a:br>
            <a:endParaRPr lang="en-US" sz="2000" b="1" u="sng" dirty="0" smtClean="0"/>
          </a:p>
          <a:p>
            <a:pPr>
              <a:buNone/>
            </a:pPr>
            <a:r>
              <a:rPr lang="en-US" dirty="0" smtClean="0">
                <a:solidFill>
                  <a:schemeClr val="bg1"/>
                </a:solidFill>
              </a:rPr>
              <a:t>*This gives discharge as the volume (m</a:t>
            </a:r>
            <a:r>
              <a:rPr lang="en-US" baseline="30000" dirty="0" smtClean="0">
                <a:solidFill>
                  <a:schemeClr val="bg1"/>
                </a:solidFill>
              </a:rPr>
              <a:t>3</a:t>
            </a:r>
            <a:r>
              <a:rPr lang="en-US" dirty="0" smtClean="0">
                <a:solidFill>
                  <a:schemeClr val="bg1"/>
                </a:solidFill>
              </a:rPr>
              <a:t>/s) or </a:t>
            </a:r>
            <a:r>
              <a:rPr lang="en-US" dirty="0" err="1" smtClean="0">
                <a:solidFill>
                  <a:schemeClr val="bg1"/>
                </a:solidFill>
              </a:rPr>
              <a:t>cumecs</a:t>
            </a:r>
            <a:r>
              <a:rPr lang="en-US" dirty="0" smtClean="0">
                <a:solidFill>
                  <a:schemeClr val="bg1"/>
                </a:solidFill>
              </a:rPr>
              <a:t>.</a:t>
            </a:r>
            <a:br>
              <a:rPr lang="en-US" dirty="0" smtClean="0">
                <a:solidFill>
                  <a:schemeClr val="bg1"/>
                </a:solidFill>
              </a:rPr>
            </a:br>
            <a:endParaRPr lang="en-MY"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5">
                    <a:lumMod val="75000"/>
                  </a:schemeClr>
                </a:solidFill>
              </a:rPr>
              <a:t>How is river discharge affected by physical factors?</a:t>
            </a:r>
            <a:r>
              <a:rPr lang="en-MY" dirty="0" smtClean="0"/>
              <a:t/>
            </a:r>
            <a:br>
              <a:rPr lang="en-MY" dirty="0" smtClean="0"/>
            </a:br>
            <a:endParaRPr lang="en-MY" dirty="0"/>
          </a:p>
        </p:txBody>
      </p:sp>
      <p:sp>
        <p:nvSpPr>
          <p:cNvPr id="3" name="Content Placeholder 2"/>
          <p:cNvSpPr>
            <a:spLocks noGrp="1"/>
          </p:cNvSpPr>
          <p:nvPr>
            <p:ph idx="1"/>
          </p:nvPr>
        </p:nvSpPr>
        <p:spPr/>
        <p:txBody>
          <a:bodyPr>
            <a:normAutofit fontScale="70000" lnSpcReduction="20000"/>
          </a:bodyPr>
          <a:lstStyle/>
          <a:p>
            <a:pPr lvl="0"/>
            <a:r>
              <a:rPr lang="en-US" dirty="0" smtClean="0">
                <a:solidFill>
                  <a:schemeClr val="bg1"/>
                </a:solidFill>
              </a:rPr>
              <a:t>Impermeable Rock (e.g. granite) – Water is unable to infiltrate through, resulting in more surface runoff, increasing volume of the channel and its speed.</a:t>
            </a:r>
            <a:endParaRPr lang="en-MY" dirty="0" smtClean="0">
              <a:solidFill>
                <a:schemeClr val="bg1"/>
              </a:solidFill>
            </a:endParaRPr>
          </a:p>
          <a:p>
            <a:pPr lvl="0"/>
            <a:r>
              <a:rPr lang="en-US" dirty="0" smtClean="0">
                <a:solidFill>
                  <a:schemeClr val="bg1"/>
                </a:solidFill>
              </a:rPr>
              <a:t>Permeable Rock – More infiltration, resulting in less surface runoff and less volume in the river</a:t>
            </a:r>
            <a:endParaRPr lang="en-MY" dirty="0" smtClean="0">
              <a:solidFill>
                <a:schemeClr val="bg1"/>
              </a:solidFill>
            </a:endParaRPr>
          </a:p>
          <a:p>
            <a:pPr lvl="0"/>
            <a:r>
              <a:rPr lang="en-US" dirty="0" smtClean="0">
                <a:solidFill>
                  <a:schemeClr val="bg1"/>
                </a:solidFill>
              </a:rPr>
              <a:t>Size of drainage basin – Small </a:t>
            </a:r>
            <a:r>
              <a:rPr lang="en-US" dirty="0" smtClean="0">
                <a:solidFill>
                  <a:schemeClr val="bg1"/>
                </a:solidFill>
                <a:sym typeface="Wingdings"/>
              </a:rPr>
              <a:t></a:t>
            </a:r>
            <a:r>
              <a:rPr lang="en-US" dirty="0" smtClean="0">
                <a:solidFill>
                  <a:schemeClr val="bg1"/>
                </a:solidFill>
              </a:rPr>
              <a:t> Water will enter the river quicker and faster</a:t>
            </a:r>
            <a:endParaRPr lang="en-MY" dirty="0" smtClean="0">
              <a:solidFill>
                <a:schemeClr val="bg1"/>
              </a:solidFill>
            </a:endParaRPr>
          </a:p>
          <a:p>
            <a:pPr lvl="0"/>
            <a:r>
              <a:rPr lang="en-US" dirty="0" smtClean="0">
                <a:solidFill>
                  <a:schemeClr val="bg1"/>
                </a:solidFill>
              </a:rPr>
              <a:t>Relief of drainage basin – If the slope of the basin is more steep, water in the river is likely to move down faster, increasing its speed</a:t>
            </a:r>
            <a:endParaRPr lang="en-MY" dirty="0" smtClean="0">
              <a:solidFill>
                <a:schemeClr val="bg1"/>
              </a:solidFill>
            </a:endParaRPr>
          </a:p>
          <a:p>
            <a:pPr lvl="0"/>
            <a:r>
              <a:rPr lang="en-US" dirty="0" err="1" smtClean="0">
                <a:solidFill>
                  <a:schemeClr val="bg1"/>
                </a:solidFill>
              </a:rPr>
              <a:t>Percipitation</a:t>
            </a:r>
            <a:r>
              <a:rPr lang="en-US" dirty="0" smtClean="0">
                <a:solidFill>
                  <a:schemeClr val="bg1"/>
                </a:solidFill>
              </a:rPr>
              <a:t> – heavy rain can cause saturation in the soil and hence cause more water to reach the river (runoff). This also means that the speed of the river increases.</a:t>
            </a:r>
            <a:endParaRPr lang="en-MY" dirty="0" smtClean="0">
              <a:solidFill>
                <a:schemeClr val="bg1"/>
              </a:solidFill>
            </a:endParaRPr>
          </a:p>
          <a:p>
            <a:pPr lvl="0"/>
            <a:r>
              <a:rPr lang="en-US" dirty="0" smtClean="0">
                <a:solidFill>
                  <a:schemeClr val="bg1"/>
                </a:solidFill>
              </a:rPr>
              <a:t>Vegetation – allows more infiltration and interception, causing less surface-runoff and slowing down the speed of the river</a:t>
            </a:r>
            <a:endParaRPr lang="en-MY" dirty="0" smtClean="0">
              <a:solidFill>
                <a:schemeClr val="bg1"/>
              </a:solidFill>
            </a:endParaRPr>
          </a:p>
          <a:p>
            <a:endParaRPr lang="en-M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accent5">
                    <a:lumMod val="75000"/>
                  </a:schemeClr>
                </a:solidFill>
              </a:rPr>
              <a:t>How is river discharge affected by human factors?</a:t>
            </a:r>
            <a:endParaRPr lang="en-MY" dirty="0" smtClean="0">
              <a:solidFill>
                <a:schemeClr val="accent5">
                  <a:lumMod val="75000"/>
                </a:schemeClr>
              </a:solidFill>
            </a:endParaRPr>
          </a:p>
        </p:txBody>
      </p:sp>
      <p:sp>
        <p:nvSpPr>
          <p:cNvPr id="3" name="Content Placeholder 2"/>
          <p:cNvSpPr>
            <a:spLocks noGrp="1"/>
          </p:cNvSpPr>
          <p:nvPr>
            <p:ph idx="1"/>
          </p:nvPr>
        </p:nvSpPr>
        <p:spPr/>
        <p:txBody>
          <a:bodyPr>
            <a:normAutofit fontScale="85000" lnSpcReduction="10000"/>
          </a:bodyPr>
          <a:lstStyle/>
          <a:p>
            <a:pPr lvl="0"/>
            <a:r>
              <a:rPr lang="en-US" dirty="0" smtClean="0">
                <a:solidFill>
                  <a:schemeClr val="bg1"/>
                </a:solidFill>
              </a:rPr>
              <a:t>Impermeable man-made surfaces – Concrete and tarmac can cause rivers in urban drainage basins to have a higher discharge due to higher amounts of surface runoff. Speed is also increased due to drainage systems and ground.</a:t>
            </a:r>
            <a:endParaRPr lang="en-MY" dirty="0" smtClean="0">
              <a:solidFill>
                <a:schemeClr val="bg1"/>
              </a:solidFill>
            </a:endParaRPr>
          </a:p>
          <a:p>
            <a:pPr lvl="0"/>
            <a:r>
              <a:rPr lang="en-US" dirty="0" smtClean="0">
                <a:solidFill>
                  <a:schemeClr val="bg1"/>
                </a:solidFill>
              </a:rPr>
              <a:t>Destruction of vegetation (deforestation) – Less infiltration + interception causes more surface run off and increases speed of the water.</a:t>
            </a:r>
            <a:endParaRPr lang="en-MY" dirty="0" smtClean="0">
              <a:solidFill>
                <a:schemeClr val="bg1"/>
              </a:solidFill>
            </a:endParaRPr>
          </a:p>
          <a:p>
            <a:pPr lvl="0"/>
            <a:r>
              <a:rPr lang="en-US" dirty="0" smtClean="0">
                <a:solidFill>
                  <a:schemeClr val="bg1"/>
                </a:solidFill>
              </a:rPr>
              <a:t>River Management – Presence of dams allow river flow to be controlled, which may cause more discharge (before the dam) , or less (below the dam). </a:t>
            </a:r>
            <a:endParaRPr lang="en-MY" dirty="0" smtClean="0">
              <a:solidFill>
                <a:schemeClr val="bg1"/>
              </a:solidFill>
            </a:endParaRPr>
          </a:p>
          <a:p>
            <a:endParaRPr lang="en-MY"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2856"/>
            <a:ext cx="7772400" cy="1470025"/>
          </a:xfrm>
        </p:spPr>
        <p:txBody>
          <a:bodyPr/>
          <a:lstStyle/>
          <a:p>
            <a:r>
              <a:rPr lang="en-US" b="1" u="sng" dirty="0" smtClean="0">
                <a:solidFill>
                  <a:schemeClr val="accent5">
                    <a:lumMod val="75000"/>
                  </a:schemeClr>
                </a:solidFill>
              </a:rPr>
              <a:t>Hydrographs</a:t>
            </a:r>
            <a:r>
              <a:rPr lang="en-MY" dirty="0" smtClean="0"/>
              <a:t/>
            </a:r>
            <a:br>
              <a:rPr lang="en-MY" dirty="0" smtClean="0"/>
            </a:br>
            <a:endParaRPr lang="en-MY" dirty="0"/>
          </a:p>
        </p:txBody>
      </p:sp>
      <p:sp>
        <p:nvSpPr>
          <p:cNvPr id="3" name="Subtitle 2"/>
          <p:cNvSpPr>
            <a:spLocks noGrp="1"/>
          </p:cNvSpPr>
          <p:nvPr>
            <p:ph type="subTitle" idx="1"/>
          </p:nvPr>
        </p:nvSpPr>
        <p:spPr>
          <a:xfrm>
            <a:off x="2483768" y="2852936"/>
            <a:ext cx="6400800" cy="1752600"/>
          </a:xfrm>
        </p:spPr>
        <p:txBody>
          <a:bodyPr>
            <a:normAutofit/>
          </a:bodyPr>
          <a:lstStyle/>
          <a:p>
            <a:r>
              <a:rPr lang="en-US" sz="2400" dirty="0" smtClean="0">
                <a:solidFill>
                  <a:schemeClr val="bg1"/>
                </a:solidFill>
              </a:rPr>
              <a:t>Graphs which shows how the river discharge in a drainage basin responds to a period of rain.</a:t>
            </a:r>
            <a:r>
              <a:rPr lang="en-US" dirty="0" smtClean="0"/>
              <a:t/>
            </a:r>
            <a:br>
              <a:rPr lang="en-US" dirty="0" smtClean="0"/>
            </a:br>
            <a:endParaRPr lang="en-MY"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TotalTime>
  <Words>672</Words>
  <Application>Microsoft Office PowerPoint</Application>
  <PresentationFormat>On-screen Show (4:3)</PresentationFormat>
  <Paragraphs>43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What is the River Discharge and What Factors Affect it?</vt:lpstr>
      <vt:lpstr>Drainage Basin </vt:lpstr>
      <vt:lpstr>PowerPoint Presentation</vt:lpstr>
      <vt:lpstr>PowerPoint Presentation</vt:lpstr>
      <vt:lpstr>River Discharge</vt:lpstr>
      <vt:lpstr>Calculation:</vt:lpstr>
      <vt:lpstr>How is river discharge affected by physical factors? </vt:lpstr>
      <vt:lpstr>How is river discharge affected by human factors?</vt:lpstr>
      <vt:lpstr>Hydrographs </vt:lpstr>
      <vt:lpstr>PowerPoint Presentation</vt:lpstr>
      <vt:lpstr>What factors affect the shape of flood hydrographs?  </vt:lpstr>
      <vt:lpstr>PowerPoint Presentation</vt:lpstr>
      <vt:lpstr>PowerPoint Presentation</vt:lpstr>
      <vt:lpstr>PowerPoint Presentation</vt:lpstr>
      <vt:lpstr>PowerPoint Presentation</vt:lpstr>
      <vt:lpstr>PowerPoint Presentation</vt:lpstr>
      <vt:lpstr>PowerPoint Presentation</vt:lpstr>
      <vt:lpstr>How do flood hydrographs change as river discharge changes?  </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River Discharge and What Factors Affect it?</dc:title>
  <dc:creator>Miscsha knight</dc:creator>
  <cp:lastModifiedBy>Sozan</cp:lastModifiedBy>
  <cp:revision>41</cp:revision>
  <dcterms:created xsi:type="dcterms:W3CDTF">2011-09-16T08:48:21Z</dcterms:created>
  <dcterms:modified xsi:type="dcterms:W3CDTF">2014-06-20T09:05:02Z</dcterms:modified>
</cp:coreProperties>
</file>